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59" r:id="rId5"/>
    <p:sldId id="272" r:id="rId6"/>
    <p:sldId id="273" r:id="rId7"/>
    <p:sldId id="260" r:id="rId8"/>
    <p:sldId id="261" r:id="rId9"/>
    <p:sldId id="262" r:id="rId10"/>
    <p:sldId id="263" r:id="rId11"/>
    <p:sldId id="264" r:id="rId12"/>
    <p:sldId id="265" r:id="rId13"/>
    <p:sldId id="266" r:id="rId14"/>
    <p:sldId id="267" r:id="rId15"/>
    <p:sldId id="269" r:id="rId16"/>
    <p:sldId id="268" r:id="rId17"/>
    <p:sldId id="271" r:id="rId18"/>
    <p:sldId id="270" r:id="rId19"/>
    <p:sldId id="275" r:id="rId20"/>
    <p:sldId id="276"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81" autoAdjust="0"/>
  </p:normalViewPr>
  <p:slideViewPr>
    <p:cSldViewPr>
      <p:cViewPr varScale="1">
        <p:scale>
          <a:sx n="62" d="100"/>
          <a:sy n="62" d="100"/>
        </p:scale>
        <p:origin x="140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AFFDE949-241F-4F83-AAD7-5FD1A9B81FC9}" type="datetimeFigureOut">
              <a:rPr lang="es-ES" smtClean="0"/>
              <a:pPr/>
              <a:t>19/03/2023</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14C2E54B-0150-4EFF-8A4C-1A182ED377B7}" type="slidenum">
              <a:rPr lang="es-ES" smtClean="0"/>
              <a:pPr/>
              <a:t>‹#›</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AFFDE949-241F-4F83-AAD7-5FD1A9B81FC9}" type="datetimeFigureOut">
              <a:rPr lang="es-ES" smtClean="0"/>
              <a:pPr/>
              <a:t>19/03/2023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4C2E54B-0150-4EFF-8A4C-1A182ED377B7}"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AFFDE949-241F-4F83-AAD7-5FD1A9B81FC9}" type="datetimeFigureOut">
              <a:rPr lang="es-ES" smtClean="0"/>
              <a:pPr/>
              <a:t>19/03/2023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4C2E54B-0150-4EFF-8A4C-1A182ED377B7}"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4"/>
          </p:nvPr>
        </p:nvSpPr>
        <p:spPr/>
        <p:txBody>
          <a:bodyPr rtlCol="0"/>
          <a:lstStyle/>
          <a:p>
            <a:fld id="{AFFDE949-241F-4F83-AAD7-5FD1A9B81FC9}" type="datetimeFigureOut">
              <a:rPr lang="es-ES" smtClean="0"/>
              <a:pPr/>
              <a:t>19/03/2023</a:t>
            </a:fld>
            <a:endParaRPr lang="es-ES"/>
          </a:p>
        </p:txBody>
      </p:sp>
      <p:sp>
        <p:nvSpPr>
          <p:cNvPr id="9" name="8 Marcador de número de diapositiva"/>
          <p:cNvSpPr>
            <a:spLocks noGrp="1"/>
          </p:cNvSpPr>
          <p:nvPr>
            <p:ph type="sldNum" sz="quarter" idx="15"/>
          </p:nvPr>
        </p:nvSpPr>
        <p:spPr/>
        <p:txBody>
          <a:bodyPr rtlCol="0"/>
          <a:lstStyle/>
          <a:p>
            <a:fld id="{14C2E54B-0150-4EFF-8A4C-1A182ED377B7}" type="slidenum">
              <a:rPr lang="es-ES" smtClean="0"/>
              <a:pPr/>
              <a:t>‹#›</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AFFDE949-241F-4F83-AAD7-5FD1A9B81FC9}" type="datetimeFigureOut">
              <a:rPr lang="es-ES" smtClean="0"/>
              <a:pPr/>
              <a:t>19/03/2023</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14C2E54B-0150-4EFF-8A4C-1A182ED377B7}" type="slidenum">
              <a:rPr lang="es-ES" smtClean="0"/>
              <a:pPr/>
              <a:t>‹#›</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p:txBody>
          <a:bodyPr/>
          <a:lstStyle/>
          <a:p>
            <a:fld id="{AFFDE949-241F-4F83-AAD7-5FD1A9B81FC9}" type="datetimeFigureOut">
              <a:rPr lang="es-ES" smtClean="0"/>
              <a:pPr/>
              <a:t>19/03/2023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4C2E54B-0150-4EFF-8A4C-1A182ED377B7}" type="slidenum">
              <a:rPr lang="es-ES" smtClean="0"/>
              <a:pPr/>
              <a:t>‹#›</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a:t>Haga clic para modificar el estilo de título del patrón</a:t>
            </a:r>
            <a:endParaRPr kumimoji="0" lang="en-US"/>
          </a:p>
        </p:txBody>
      </p:sp>
      <p:sp>
        <p:nvSpPr>
          <p:cNvPr id="7" name="6 Marcador de fecha"/>
          <p:cNvSpPr>
            <a:spLocks noGrp="1"/>
          </p:cNvSpPr>
          <p:nvPr>
            <p:ph type="dt" sz="half" idx="10"/>
          </p:nvPr>
        </p:nvSpPr>
        <p:spPr/>
        <p:txBody>
          <a:bodyPr/>
          <a:lstStyle/>
          <a:p>
            <a:fld id="{AFFDE949-241F-4F83-AAD7-5FD1A9B81FC9}" type="datetimeFigureOut">
              <a:rPr lang="es-ES" smtClean="0"/>
              <a:pPr/>
              <a:t>19/03/2023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4C2E54B-0150-4EFF-8A4C-1A182ED377B7}" type="slidenum">
              <a:rPr lang="es-ES" smtClean="0"/>
              <a:pPr/>
              <a:t>‹#›</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AFFDE949-241F-4F83-AAD7-5FD1A9B81FC9}" type="datetimeFigureOut">
              <a:rPr lang="es-ES" smtClean="0"/>
              <a:pPr/>
              <a:t>19/03/2023</a:t>
            </a:fld>
            <a:endParaRPr lang="es-ES"/>
          </a:p>
        </p:txBody>
      </p:sp>
      <p:sp>
        <p:nvSpPr>
          <p:cNvPr id="7" name="6 Marcador de número de diapositiva"/>
          <p:cNvSpPr>
            <a:spLocks noGrp="1"/>
          </p:cNvSpPr>
          <p:nvPr>
            <p:ph type="sldNum" sz="quarter" idx="11"/>
          </p:nvPr>
        </p:nvSpPr>
        <p:spPr/>
        <p:txBody>
          <a:bodyPr rtlCol="0"/>
          <a:lstStyle/>
          <a:p>
            <a:fld id="{14C2E54B-0150-4EFF-8A4C-1A182ED377B7}" type="slidenum">
              <a:rPr lang="es-ES" smtClean="0"/>
              <a:pPr/>
              <a:t>‹#›</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FFDE949-241F-4F83-AAD7-5FD1A9B81FC9}" type="datetimeFigureOut">
              <a:rPr lang="es-ES" smtClean="0"/>
              <a:pPr/>
              <a:t>19/03/2023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4C2E54B-0150-4EFF-8A4C-1A182ED377B7}"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1" name="20 Marcador de fecha"/>
          <p:cNvSpPr>
            <a:spLocks noGrp="1"/>
          </p:cNvSpPr>
          <p:nvPr>
            <p:ph type="dt" sz="half" idx="14"/>
          </p:nvPr>
        </p:nvSpPr>
        <p:spPr/>
        <p:txBody>
          <a:bodyPr rtlCol="0"/>
          <a:lstStyle/>
          <a:p>
            <a:fld id="{AFFDE949-241F-4F83-AAD7-5FD1A9B81FC9}" type="datetimeFigureOut">
              <a:rPr lang="es-ES" smtClean="0"/>
              <a:pPr/>
              <a:t>19/03/2023</a:t>
            </a:fld>
            <a:endParaRPr lang="es-ES"/>
          </a:p>
        </p:txBody>
      </p:sp>
      <p:sp>
        <p:nvSpPr>
          <p:cNvPr id="22" name="21 Marcador de número de diapositiva"/>
          <p:cNvSpPr>
            <a:spLocks noGrp="1"/>
          </p:cNvSpPr>
          <p:nvPr>
            <p:ph type="sldNum" sz="quarter" idx="15"/>
          </p:nvPr>
        </p:nvSpPr>
        <p:spPr/>
        <p:txBody>
          <a:bodyPr rtlCol="0"/>
          <a:lstStyle/>
          <a:p>
            <a:fld id="{14C2E54B-0150-4EFF-8A4C-1A182ED377B7}" type="slidenum">
              <a:rPr lang="es-ES" smtClean="0"/>
              <a:pPr/>
              <a:t>‹#›</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AFFDE949-241F-4F83-AAD7-5FD1A9B81FC9}" type="datetimeFigureOut">
              <a:rPr lang="es-ES" smtClean="0"/>
              <a:pPr/>
              <a:t>19/03/2023</a:t>
            </a:fld>
            <a:endParaRPr lang="es-ES"/>
          </a:p>
        </p:txBody>
      </p:sp>
      <p:sp>
        <p:nvSpPr>
          <p:cNvPr id="18" name="17 Marcador de número de diapositiva"/>
          <p:cNvSpPr>
            <a:spLocks noGrp="1"/>
          </p:cNvSpPr>
          <p:nvPr>
            <p:ph type="sldNum" sz="quarter" idx="11"/>
          </p:nvPr>
        </p:nvSpPr>
        <p:spPr/>
        <p:txBody>
          <a:bodyPr rtlCol="0"/>
          <a:lstStyle/>
          <a:p>
            <a:fld id="{14C2E54B-0150-4EFF-8A4C-1A182ED377B7}" type="slidenum">
              <a:rPr lang="es-ES" smtClean="0"/>
              <a:pPr/>
              <a:t>‹#›</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FFDE949-241F-4F83-AAD7-5FD1A9B81FC9}" type="datetimeFigureOut">
              <a:rPr lang="es-ES" smtClean="0"/>
              <a:pPr/>
              <a:t>19/03/2023</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4C2E54B-0150-4EFF-8A4C-1A182ED377B7}"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serviciosjava2.afip.gob.ar/radig/jsp/verPagoCuentaRG4815D.do" TargetMode="External"/><Relationship Id="rId3" Type="http://schemas.openxmlformats.org/officeDocument/2006/relationships/hyperlink" Target="https://serviciosjava2.afip.gob.ar/radig/jsp/verPagoCuentaB2.do" TargetMode="External"/><Relationship Id="rId7" Type="http://schemas.openxmlformats.org/officeDocument/2006/relationships/hyperlink" Target="https://serviciosjava2.afip.gob.ar/radig/jsp/verPagoCuentaRG4815C.do" TargetMode="External"/><Relationship Id="rId2" Type="http://schemas.openxmlformats.org/officeDocument/2006/relationships/hyperlink" Target="https://serviciosjava2.afip.gob.ar/radig/jsp/verMenuDeducciones.do" TargetMode="External"/><Relationship Id="rId1" Type="http://schemas.openxmlformats.org/officeDocument/2006/relationships/slideLayout" Target="../slideLayouts/slideLayout2.xml"/><Relationship Id="rId6" Type="http://schemas.openxmlformats.org/officeDocument/2006/relationships/hyperlink" Target="https://serviciosjava2.afip.gob.ar/radig/jsp/verPagoCuentaRG4815B.do" TargetMode="External"/><Relationship Id="rId5" Type="http://schemas.openxmlformats.org/officeDocument/2006/relationships/hyperlink" Target="https://serviciosjava2.afip.gob.ar/radig/jsp/verPagoCuentaRG4815A.do" TargetMode="External"/><Relationship Id="rId4" Type="http://schemas.openxmlformats.org/officeDocument/2006/relationships/hyperlink" Target="https://serviciosjava2.afip.gob.ar/radig/jsp/verPagoCuentaC2.do" TargetMode="External"/><Relationship Id="rId9" Type="http://schemas.openxmlformats.org/officeDocument/2006/relationships/hyperlink" Target="https://serviciosjava2.afip.gob.ar/radig/jsp/verPagoCuentaRG4815E.do"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fip.gob.ar/"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AR" dirty="0"/>
              <a:t>Taller de </a:t>
            </a:r>
            <a:br>
              <a:rPr lang="es-AR" dirty="0"/>
            </a:br>
            <a:r>
              <a:rPr lang="es-AR" dirty="0"/>
              <a:t>Impuesto a las ganancias</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357166"/>
            <a:ext cx="7467600" cy="631844"/>
          </a:xfrm>
        </p:spPr>
        <p:txBody>
          <a:bodyPr/>
          <a:lstStyle/>
          <a:p>
            <a:r>
              <a:rPr lang="es-AR" dirty="0"/>
              <a:t>Claves del impuesto a las ganancias</a:t>
            </a:r>
            <a:endParaRPr lang="es-ES" dirty="0"/>
          </a:p>
        </p:txBody>
      </p:sp>
      <p:sp>
        <p:nvSpPr>
          <p:cNvPr id="3" name="2 Marcador de contenido"/>
          <p:cNvSpPr>
            <a:spLocks noGrp="1"/>
          </p:cNvSpPr>
          <p:nvPr>
            <p:ph sz="quarter" idx="1"/>
          </p:nvPr>
        </p:nvSpPr>
        <p:spPr>
          <a:xfrm>
            <a:off x="457200" y="1071546"/>
            <a:ext cx="7467600" cy="5402406"/>
          </a:xfrm>
        </p:spPr>
        <p:txBody>
          <a:bodyPr>
            <a:normAutofit fontScale="77500" lnSpcReduction="20000"/>
          </a:bodyPr>
          <a:lstStyle/>
          <a:p>
            <a:r>
              <a:rPr lang="es-AR" sz="2600" dirty="0"/>
              <a:t>DEDUCCIONES DEL IMPUESTO A LAS GANANCIAS:</a:t>
            </a:r>
            <a:br>
              <a:rPr lang="es-AR" sz="2100" dirty="0"/>
            </a:br>
            <a:br>
              <a:rPr lang="es-AR" sz="2100" dirty="0"/>
            </a:br>
            <a:r>
              <a:rPr lang="es-AR" sz="2100" b="1" dirty="0"/>
              <a:t>1) Deducciones personales </a:t>
            </a:r>
            <a:br>
              <a:rPr lang="es-AR" sz="2100" dirty="0"/>
            </a:br>
            <a:r>
              <a:rPr lang="es-AR" sz="2100" dirty="0"/>
              <a:t>S</a:t>
            </a:r>
            <a:r>
              <a:rPr lang="es-ES" sz="2100" dirty="0"/>
              <a:t>on los importes en concepto de ganancia mínima no imponible, cargas de familia y deducción especial. Ejemplos:</a:t>
            </a:r>
            <a:br>
              <a:rPr lang="es-ES" sz="2100" dirty="0"/>
            </a:br>
            <a:br>
              <a:rPr lang="es-ES" sz="2100" dirty="0"/>
            </a:br>
            <a:r>
              <a:rPr lang="es-ES" sz="2100" b="1" dirty="0"/>
              <a:t>2) Deducciones Generales</a:t>
            </a:r>
            <a:br>
              <a:rPr lang="es-ES" sz="2100" dirty="0"/>
            </a:br>
            <a:r>
              <a:rPr lang="es-ES" sz="2100" dirty="0"/>
              <a:t>Son conceptos que se pueden deducir de la ganancia del año fiscal cualquiera sea la fuente de la ganancia. Ejemplos</a:t>
            </a:r>
            <a:br>
              <a:rPr lang="es-ES" sz="2100" dirty="0"/>
            </a:br>
            <a:br>
              <a:rPr lang="es-ES" sz="2100" dirty="0"/>
            </a:br>
            <a:r>
              <a:rPr lang="es-AR" sz="2100" b="1" dirty="0"/>
              <a:t>3) Deducción especifica</a:t>
            </a:r>
            <a:br>
              <a:rPr lang="es-AR" sz="2100" dirty="0"/>
            </a:br>
            <a:r>
              <a:rPr lang="es-ES" sz="2100" dirty="0"/>
              <a:t>Cuando se trate de ingresos provenientes de jubilaciones, pensiones, retiros o subsidios, las deducciones por ganancias no imponibles y deducción especial serán reemplazadas por una deducción específica. Esta será equivalente, a partir del período fiscal 2021, a 8 veces la suma de los haberes mínimos garantizados, vigentes en cada mes del período.</a:t>
            </a:r>
            <a:br>
              <a:rPr lang="es-ES" sz="2100" dirty="0"/>
            </a:br>
            <a:r>
              <a:rPr lang="es-ES" sz="2100" b="1" dirty="0"/>
              <a:t> TOTAL DEDUCCIÓN ESPECIFICA PARA EL PERÍODO FISCAL 2022 = $ 3.590.170,96</a:t>
            </a:r>
            <a:endParaRPr lang="es-AR" sz="2100" dirty="0"/>
          </a:p>
          <a:p>
            <a:endParaRPr lang="es-AR" sz="2100" dirty="0"/>
          </a:p>
          <a:p>
            <a:pPr fontAlgn="base"/>
            <a:r>
              <a:rPr lang="es-ES" sz="2100" dirty="0"/>
              <a:t>El mínimo no imponible del Impuesto a las Ganancias para los asalariados pasó $330.000 a $404.062 (del bruto del salario) desde el 1 de enero del 2023. </a:t>
            </a:r>
            <a:br>
              <a:rPr lang="es-ES" sz="2100" dirty="0"/>
            </a:br>
            <a:endParaRPr lang="es-ES" sz="2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74638"/>
            <a:ext cx="8286808" cy="654032"/>
          </a:xfrm>
        </p:spPr>
        <p:txBody>
          <a:bodyPr>
            <a:noAutofit/>
          </a:bodyPr>
          <a:lstStyle/>
          <a:p>
            <a:pPr algn="ctr"/>
            <a:r>
              <a:rPr lang="es-AR" sz="2800" dirty="0"/>
              <a:t>Análisis de deducciones periodo fiscal 2022</a:t>
            </a:r>
            <a:endParaRPr lang="es-ES" sz="2800" dirty="0"/>
          </a:p>
        </p:txBody>
      </p:sp>
      <p:sp>
        <p:nvSpPr>
          <p:cNvPr id="3" name="2 Marcador de contenido"/>
          <p:cNvSpPr>
            <a:spLocks noGrp="1"/>
          </p:cNvSpPr>
          <p:nvPr>
            <p:ph sz="quarter" idx="1"/>
          </p:nvPr>
        </p:nvSpPr>
        <p:spPr>
          <a:xfrm>
            <a:off x="457200" y="1285860"/>
            <a:ext cx="7467600" cy="5188092"/>
          </a:xfrm>
        </p:spPr>
        <p:txBody>
          <a:bodyPr>
            <a:normAutofit fontScale="77500" lnSpcReduction="20000"/>
          </a:bodyPr>
          <a:lstStyle/>
          <a:p>
            <a:r>
              <a:rPr lang="es-AR" sz="2800" dirty="0"/>
              <a:t>DEDUCCIONES PERSONALES </a:t>
            </a:r>
            <a:br>
              <a:rPr lang="es-AR" dirty="0"/>
            </a:br>
            <a:br>
              <a:rPr lang="es-AR" dirty="0"/>
            </a:br>
            <a:r>
              <a:rPr lang="es-AR" sz="2200" dirty="0"/>
              <a:t>a) Mínimo no imponible </a:t>
            </a:r>
            <a:br>
              <a:rPr lang="es-AR" sz="2200" dirty="0"/>
            </a:br>
            <a:br>
              <a:rPr lang="es-AR" sz="2200" dirty="0"/>
            </a:br>
            <a:r>
              <a:rPr lang="es-AR" sz="2200" dirty="0"/>
              <a:t>b) Cargas de Familia:</a:t>
            </a:r>
            <a:br>
              <a:rPr lang="es-AR" sz="2200" dirty="0"/>
            </a:br>
            <a:r>
              <a:rPr lang="es-AR" sz="2200" dirty="0"/>
              <a:t> </a:t>
            </a:r>
            <a:br>
              <a:rPr lang="es-AR" dirty="0"/>
            </a:br>
            <a:br>
              <a:rPr lang="es-AR" dirty="0"/>
            </a:br>
            <a:endParaRPr lang="es-AR" dirty="0"/>
          </a:p>
          <a:p>
            <a:endParaRPr lang="es-AR" dirty="0"/>
          </a:p>
          <a:p>
            <a:endParaRPr lang="es-AR" dirty="0"/>
          </a:p>
          <a:p>
            <a:endParaRPr lang="es-AR" dirty="0"/>
          </a:p>
          <a:p>
            <a:pPr>
              <a:buNone/>
            </a:pPr>
            <a:br>
              <a:rPr lang="es-AR" dirty="0"/>
            </a:br>
            <a:endParaRPr lang="es-AR" dirty="0"/>
          </a:p>
          <a:p>
            <a:pPr>
              <a:buNone/>
            </a:pPr>
            <a:r>
              <a:rPr lang="es-ES" sz="1700" dirty="0"/>
              <a:t>     Se podrán declarar a cargo, al o a la cónyuge, conviviente, hijas, hijos, hijastras e hijastros menores de 18 años de edad, o incapacitados o incapacitadas sin límite de edad, siempre que se encuentren a cargo del o de la declarante, sean residentes en el país y no tengan en el año entradas netas superiores al mínimo no imponible, cualquiera sea su origen y estén o no sujetas al impuesto.</a:t>
            </a:r>
            <a:br>
              <a:rPr lang="es-ES" sz="1700" dirty="0"/>
            </a:br>
            <a:br>
              <a:rPr lang="es-ES" sz="1700" dirty="0"/>
            </a:br>
            <a:r>
              <a:rPr lang="es-ES" sz="1700" dirty="0"/>
              <a:t>Datos necesarios, CUIL de las cargas de familia a deducir.</a:t>
            </a:r>
            <a:br>
              <a:rPr lang="es-AR" dirty="0"/>
            </a:br>
            <a:br>
              <a:rPr lang="es-AR" dirty="0"/>
            </a:br>
            <a:endParaRPr lang="es-ES" dirty="0"/>
          </a:p>
        </p:txBody>
      </p:sp>
      <p:graphicFrame>
        <p:nvGraphicFramePr>
          <p:cNvPr id="4" name="3 Tabla"/>
          <p:cNvGraphicFramePr>
            <a:graphicFrameLocks noGrp="1"/>
          </p:cNvGraphicFramePr>
          <p:nvPr/>
        </p:nvGraphicFramePr>
        <p:xfrm>
          <a:off x="785786" y="2857496"/>
          <a:ext cx="6929486" cy="1483360"/>
        </p:xfrm>
        <a:graphic>
          <a:graphicData uri="http://schemas.openxmlformats.org/drawingml/2006/table">
            <a:tbl>
              <a:tblPr firstRow="1" bandRow="1">
                <a:tableStyleId>{5C22544A-7EE6-4342-B048-85BDC9FD1C3A}</a:tableStyleId>
              </a:tblPr>
              <a:tblGrid>
                <a:gridCol w="3786214">
                  <a:extLst>
                    <a:ext uri="{9D8B030D-6E8A-4147-A177-3AD203B41FA5}">
                      <a16:colId xmlns:a16="http://schemas.microsoft.com/office/drawing/2014/main" val="20000"/>
                    </a:ext>
                  </a:extLst>
                </a:gridCol>
                <a:gridCol w="3143272">
                  <a:extLst>
                    <a:ext uri="{9D8B030D-6E8A-4147-A177-3AD203B41FA5}">
                      <a16:colId xmlns:a16="http://schemas.microsoft.com/office/drawing/2014/main" val="20001"/>
                    </a:ext>
                  </a:extLst>
                </a:gridCol>
              </a:tblGrid>
              <a:tr h="370840">
                <a:tc>
                  <a:txBody>
                    <a:bodyPr/>
                    <a:lstStyle/>
                    <a:p>
                      <a:r>
                        <a:rPr lang="es-ES" dirty="0"/>
                        <a:t>Cargas de Familia</a:t>
                      </a:r>
                    </a:p>
                  </a:txBody>
                  <a:tcPr/>
                </a:tc>
                <a:tc>
                  <a:txBody>
                    <a:bodyPr/>
                    <a:lstStyle/>
                    <a:p>
                      <a:r>
                        <a:rPr lang="es-ES" dirty="0"/>
                        <a:t>Importe de deducción</a:t>
                      </a:r>
                    </a:p>
                  </a:txBody>
                  <a:tcPr/>
                </a:tc>
                <a:extLst>
                  <a:ext uri="{0D108BD9-81ED-4DB2-BD59-A6C34878D82A}">
                    <a16:rowId xmlns:a16="http://schemas.microsoft.com/office/drawing/2014/main" val="10000"/>
                  </a:ext>
                </a:extLst>
              </a:tr>
              <a:tr h="370840">
                <a:tc>
                  <a:txBody>
                    <a:bodyPr/>
                    <a:lstStyle/>
                    <a:p>
                      <a:r>
                        <a:rPr lang="es-ES" sz="1600" dirty="0"/>
                        <a:t>Cónyuge / Unión </a:t>
                      </a:r>
                      <a:r>
                        <a:rPr lang="es-ES" sz="1600" dirty="0" err="1"/>
                        <a:t>convivencial</a:t>
                      </a:r>
                      <a:endParaRPr lang="es-ES" sz="1600" dirty="0"/>
                    </a:p>
                  </a:txBody>
                  <a:tcPr/>
                </a:tc>
                <a:tc>
                  <a:txBody>
                    <a:bodyPr/>
                    <a:lstStyle/>
                    <a:p>
                      <a:r>
                        <a:rPr lang="es-ES" dirty="0"/>
                        <a:t>$ 235.457,25</a:t>
                      </a:r>
                    </a:p>
                  </a:txBody>
                  <a:tcPr/>
                </a:tc>
                <a:extLst>
                  <a:ext uri="{0D108BD9-81ED-4DB2-BD59-A6C34878D82A}">
                    <a16:rowId xmlns:a16="http://schemas.microsoft.com/office/drawing/2014/main" val="10001"/>
                  </a:ext>
                </a:extLst>
              </a:tr>
              <a:tr h="370840">
                <a:tc>
                  <a:txBody>
                    <a:bodyPr/>
                    <a:lstStyle/>
                    <a:p>
                      <a:r>
                        <a:rPr lang="es-ES" dirty="0"/>
                        <a:t>Hijo</a:t>
                      </a:r>
                    </a:p>
                  </a:txBody>
                  <a:tcPr/>
                </a:tc>
                <a:tc>
                  <a:txBody>
                    <a:bodyPr/>
                    <a:lstStyle/>
                    <a:p>
                      <a:r>
                        <a:rPr lang="es-ES" dirty="0"/>
                        <a:t>$ 118.741,97</a:t>
                      </a:r>
                    </a:p>
                  </a:txBody>
                  <a:tcPr/>
                </a:tc>
                <a:extLst>
                  <a:ext uri="{0D108BD9-81ED-4DB2-BD59-A6C34878D82A}">
                    <a16:rowId xmlns:a16="http://schemas.microsoft.com/office/drawing/2014/main" val="10002"/>
                  </a:ext>
                </a:extLst>
              </a:tr>
              <a:tr h="370840">
                <a:tc>
                  <a:txBody>
                    <a:bodyPr/>
                    <a:lstStyle/>
                    <a:p>
                      <a:r>
                        <a:rPr lang="es-ES" dirty="0"/>
                        <a:t>Hijo incapacitado para el trabajo</a:t>
                      </a:r>
                    </a:p>
                  </a:txBody>
                  <a:tcPr/>
                </a:tc>
                <a:tc>
                  <a:txBody>
                    <a:bodyPr/>
                    <a:lstStyle/>
                    <a:p>
                      <a:r>
                        <a:rPr lang="es-ES" dirty="0"/>
                        <a:t>$ 237.483,94</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357166"/>
            <a:ext cx="8286808" cy="571504"/>
          </a:xfrm>
        </p:spPr>
        <p:txBody>
          <a:bodyPr>
            <a:normAutofit/>
          </a:bodyPr>
          <a:lstStyle/>
          <a:p>
            <a:r>
              <a:rPr lang="es-AR" sz="2800" dirty="0"/>
              <a:t>Análisis de deducciones periodo fiscal 2022</a:t>
            </a:r>
            <a:endParaRPr lang="es-ES" sz="2800" dirty="0"/>
          </a:p>
        </p:txBody>
      </p:sp>
      <p:sp>
        <p:nvSpPr>
          <p:cNvPr id="3" name="2 Marcador de contenido"/>
          <p:cNvSpPr>
            <a:spLocks noGrp="1"/>
          </p:cNvSpPr>
          <p:nvPr>
            <p:ph sz="quarter" idx="1"/>
          </p:nvPr>
        </p:nvSpPr>
        <p:spPr>
          <a:xfrm>
            <a:off x="457200" y="1000108"/>
            <a:ext cx="7467600" cy="5473844"/>
          </a:xfrm>
        </p:spPr>
        <p:txBody>
          <a:bodyPr>
            <a:normAutofit/>
          </a:bodyPr>
          <a:lstStyle/>
          <a:p>
            <a:r>
              <a:rPr lang="es-ES" sz="2000" dirty="0"/>
              <a:t>DEDUCCIONES GENERALES  (1/5)</a:t>
            </a:r>
            <a:br>
              <a:rPr lang="es-ES" sz="2000" dirty="0"/>
            </a:br>
            <a:br>
              <a:rPr lang="es-ES" sz="2000" dirty="0"/>
            </a:br>
            <a:r>
              <a:rPr lang="es-ES" sz="2000" b="1" dirty="0"/>
              <a:t>1) Servicios y herramientas con fines educativos: </a:t>
            </a:r>
            <a:br>
              <a:rPr lang="es-ES" sz="2000" dirty="0"/>
            </a:br>
            <a:r>
              <a:rPr lang="es-ES" sz="1800" dirty="0"/>
              <a:t>Las sumas abonadas por las cargas de familia o por hijos mayores de edad, hasta 24 años, que sean residentes en el país, cursen estudios regulares o profesionales y no tengan en el año ingresos netos superiores a la ganancia no imponible ($ 252.564,84 (2022)) en concepto de:</a:t>
            </a:r>
            <a:br>
              <a:rPr lang="es-ES" sz="1800" dirty="0"/>
            </a:br>
            <a:r>
              <a:rPr lang="es-ES" sz="1800" dirty="0"/>
              <a:t>a) Servicios con fines educativos. Ejemplos:</a:t>
            </a:r>
            <a:br>
              <a:rPr lang="es-ES" sz="1800" dirty="0"/>
            </a:br>
            <a:r>
              <a:rPr lang="es-ES" sz="1800" dirty="0"/>
              <a:t>Servicios prestados por establecimientos (</a:t>
            </a:r>
            <a:r>
              <a:rPr lang="es-ES" sz="1800" dirty="0" err="1"/>
              <a:t>publicos</a:t>
            </a:r>
            <a:r>
              <a:rPr lang="es-ES" sz="1800" dirty="0"/>
              <a:t>/privados), servicios de refrigerio, alojamiento, transporte.</a:t>
            </a:r>
            <a:br>
              <a:rPr lang="es-ES" sz="1800" dirty="0"/>
            </a:br>
            <a:r>
              <a:rPr lang="es-ES" sz="1800" dirty="0"/>
              <a:t>b) Herramientas con fines educativos: útiles escolares, guardapolvos y uniformes.</a:t>
            </a:r>
          </a:p>
          <a:p>
            <a:pPr>
              <a:buNone/>
            </a:pPr>
            <a:br>
              <a:rPr lang="es-ES" sz="1800" b="1" dirty="0"/>
            </a:br>
            <a:r>
              <a:rPr lang="es-ES" sz="1800" dirty="0"/>
              <a:t>La deducción tendrá un límite equivalente al 40% de la ganancia no imponible:   $101.025,94.- (periodo fiscal 2022)</a:t>
            </a:r>
            <a:br>
              <a:rPr lang="es-ES" sz="1800" dirty="0"/>
            </a:br>
            <a:br>
              <a:rPr lang="es-ES" sz="1800" dirty="0"/>
            </a:br>
            <a:r>
              <a:rPr lang="es-ES" sz="1800" dirty="0"/>
              <a:t>Se requiere contar con comprobante </a:t>
            </a:r>
            <a:r>
              <a:rPr lang="es-ES" sz="1800" dirty="0" err="1"/>
              <a:t>respaldatorio</a:t>
            </a:r>
            <a:r>
              <a:rPr lang="es-ES" sz="1800" dirty="0"/>
              <a:t> de la operación</a:t>
            </a:r>
            <a:br>
              <a:rPr lang="es-ES" sz="1800" dirty="0"/>
            </a:br>
            <a:r>
              <a:rPr lang="es-ES" sz="1800" dirty="0"/>
              <a:t>(Factura/Recibo  B –  Factura/Recibo C – Ticket factura)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357166"/>
            <a:ext cx="8286808" cy="571504"/>
          </a:xfrm>
        </p:spPr>
        <p:txBody>
          <a:bodyPr>
            <a:normAutofit/>
          </a:bodyPr>
          <a:lstStyle/>
          <a:p>
            <a:r>
              <a:rPr lang="es-AR" sz="2800" dirty="0"/>
              <a:t>Análisis de deducciones periodo fiscal 2022</a:t>
            </a:r>
            <a:endParaRPr lang="es-ES" sz="2800" dirty="0"/>
          </a:p>
        </p:txBody>
      </p:sp>
      <p:sp>
        <p:nvSpPr>
          <p:cNvPr id="3" name="2 Marcador de contenido"/>
          <p:cNvSpPr>
            <a:spLocks noGrp="1"/>
          </p:cNvSpPr>
          <p:nvPr>
            <p:ph sz="quarter" idx="1"/>
          </p:nvPr>
        </p:nvSpPr>
        <p:spPr>
          <a:xfrm>
            <a:off x="457200" y="1000108"/>
            <a:ext cx="7686700" cy="5572164"/>
          </a:xfrm>
        </p:spPr>
        <p:txBody>
          <a:bodyPr>
            <a:noAutofit/>
          </a:bodyPr>
          <a:lstStyle/>
          <a:p>
            <a:r>
              <a:rPr lang="es-ES" sz="2000" dirty="0"/>
              <a:t>DEDUCCIONES GENERALES  (2/5)</a:t>
            </a:r>
            <a:br>
              <a:rPr lang="es-ES" sz="2000" dirty="0"/>
            </a:br>
            <a:br>
              <a:rPr lang="es-ES" sz="2000" dirty="0"/>
            </a:br>
            <a:r>
              <a:rPr lang="es-ES" sz="1800" b="1" dirty="0"/>
              <a:t>2) Cuotas medicas - asistenciales: </a:t>
            </a:r>
            <a:br>
              <a:rPr lang="es-ES" sz="1800" b="1" dirty="0"/>
            </a:br>
            <a:r>
              <a:rPr lang="es-ES" sz="1800" dirty="0"/>
              <a:t>Corresponde deducir el importe abonado por cuotas o abonos a medicina prepaga o aportes complementarios a obras sociales, correspondiente al empleado y a las personas declaradas como cargas de familia.</a:t>
            </a:r>
            <a:br>
              <a:rPr lang="es-ES" sz="1800" dirty="0"/>
            </a:br>
            <a:br>
              <a:rPr lang="es-ES" sz="1800" dirty="0"/>
            </a:br>
            <a:br>
              <a:rPr lang="es-ES" sz="1800" dirty="0"/>
            </a:br>
            <a:r>
              <a:rPr lang="es-ES" sz="1800" b="1" dirty="0"/>
              <a:t>3) Primas de seguro para el caso de muerte:</a:t>
            </a:r>
            <a:br>
              <a:rPr lang="es-ES" sz="1800" dirty="0"/>
            </a:br>
            <a:r>
              <a:rPr lang="es-ES" sz="1800" dirty="0"/>
              <a:t>Corresponde a importes abonados por seguros de vida.</a:t>
            </a:r>
            <a:br>
              <a:rPr lang="es-ES" sz="1800" dirty="0"/>
            </a:br>
            <a:br>
              <a:rPr lang="es-ES" sz="1800" dirty="0"/>
            </a:br>
            <a:br>
              <a:rPr lang="es-ES" sz="1800" dirty="0"/>
            </a:br>
            <a:r>
              <a:rPr lang="es-ES" sz="1800" b="1" dirty="0"/>
              <a:t>4) Intereses de préstamos Hipotecarios: </a:t>
            </a:r>
            <a:br>
              <a:rPr lang="es-ES" sz="1800" dirty="0"/>
            </a:br>
            <a:r>
              <a:rPr lang="es-ES" sz="1800" dirty="0"/>
              <a:t>Corresponde a importes por intereses de </a:t>
            </a:r>
            <a:r>
              <a:rPr lang="es-ES" sz="1800" dirty="0" err="1"/>
              <a:t>crèditos</a:t>
            </a:r>
            <a:r>
              <a:rPr lang="es-ES" sz="1800" dirty="0"/>
              <a:t> hipotecarios para la compra o </a:t>
            </a:r>
            <a:r>
              <a:rPr lang="es-ES" sz="1800" dirty="0" err="1"/>
              <a:t>construccion</a:t>
            </a:r>
            <a:r>
              <a:rPr lang="es-ES" sz="1800" dirty="0"/>
              <a:t> de inmuebles destinados a casa-habitación.</a:t>
            </a:r>
            <a:br>
              <a:rPr lang="es-ES" sz="1800" dirty="0"/>
            </a:br>
            <a:br>
              <a:rPr lang="es-ES" sz="1800" dirty="0"/>
            </a:br>
            <a:br>
              <a:rPr lang="es-ES" sz="1800" dirty="0"/>
            </a:br>
            <a:br>
              <a:rPr lang="es-ES" sz="2000" dirty="0"/>
            </a:br>
            <a:endParaRPr lang="es-E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14290"/>
            <a:ext cx="8286808" cy="571504"/>
          </a:xfrm>
        </p:spPr>
        <p:txBody>
          <a:bodyPr>
            <a:normAutofit/>
          </a:bodyPr>
          <a:lstStyle/>
          <a:p>
            <a:r>
              <a:rPr lang="es-AR" sz="2800" dirty="0"/>
              <a:t>Análisis de deducciones periodo fiscal 2022</a:t>
            </a:r>
            <a:endParaRPr lang="es-ES" sz="2800" dirty="0"/>
          </a:p>
        </p:txBody>
      </p:sp>
      <p:sp>
        <p:nvSpPr>
          <p:cNvPr id="3" name="2 Marcador de contenido"/>
          <p:cNvSpPr>
            <a:spLocks noGrp="1"/>
          </p:cNvSpPr>
          <p:nvPr>
            <p:ph sz="quarter" idx="1"/>
          </p:nvPr>
        </p:nvSpPr>
        <p:spPr>
          <a:xfrm>
            <a:off x="285720" y="785794"/>
            <a:ext cx="8286808" cy="6072206"/>
          </a:xfrm>
        </p:spPr>
        <p:txBody>
          <a:bodyPr>
            <a:noAutofit/>
          </a:bodyPr>
          <a:lstStyle/>
          <a:p>
            <a:r>
              <a:rPr lang="es-ES" sz="2000" dirty="0"/>
              <a:t>DEDUCCIONES GENERALES  (3/5)</a:t>
            </a:r>
            <a:br>
              <a:rPr lang="es-ES" sz="2000" dirty="0"/>
            </a:br>
            <a:br>
              <a:rPr lang="es-ES" sz="2000" dirty="0"/>
            </a:br>
            <a:r>
              <a:rPr lang="es-ES" sz="1800" b="1" dirty="0"/>
              <a:t>5) Gastos de sepelio:</a:t>
            </a:r>
            <a:br>
              <a:rPr lang="es-ES" sz="1800" dirty="0"/>
            </a:br>
            <a:r>
              <a:rPr lang="es-ES" sz="1800" dirty="0"/>
              <a:t>Corresponde a gastos que pueden deducirse cuando ocurran en el país y se originen por el fallecimiento del empleado, o alguna de las personas informadas como carga de familia. </a:t>
            </a:r>
            <a:br>
              <a:rPr lang="es-ES" sz="1800" dirty="0"/>
            </a:br>
            <a:br>
              <a:rPr lang="es-ES" sz="1800" dirty="0"/>
            </a:br>
            <a:br>
              <a:rPr lang="es-ES" sz="1800" dirty="0"/>
            </a:br>
            <a:r>
              <a:rPr lang="es-ES" sz="1800" b="1" dirty="0"/>
              <a:t>6) Alquileres:</a:t>
            </a:r>
            <a:br>
              <a:rPr lang="es-ES" sz="1800" b="1" dirty="0"/>
            </a:br>
            <a:r>
              <a:rPr lang="es-ES" sz="1800" dirty="0"/>
              <a:t>Es deducible hasta el 40% del alquiler de tu vivienda, siempre que ese monto no supere $ 252.564,84 anual y que </a:t>
            </a:r>
            <a:r>
              <a:rPr lang="es-ES" sz="1800" b="1" dirty="0"/>
              <a:t>no seas titular de un inmueble en ningún porcentaje.</a:t>
            </a:r>
            <a:br>
              <a:rPr lang="es-ES" sz="1800" b="1" dirty="0"/>
            </a:br>
            <a:r>
              <a:rPr lang="es-ES" sz="1800" dirty="0"/>
              <a:t> Para poder deducir el alquiler es requisito contar con la factura o documento equivalente emitido por el locador, por el monto abonado.</a:t>
            </a:r>
            <a:br>
              <a:rPr lang="es-ES" sz="1800" dirty="0"/>
            </a:br>
            <a:r>
              <a:rPr lang="es-ES" sz="1800" dirty="0"/>
              <a:t>Se requiere contrato en </a:t>
            </a:r>
            <a:r>
              <a:rPr lang="es-ES" sz="1800" dirty="0" err="1"/>
              <a:t>pdf</a:t>
            </a:r>
            <a:r>
              <a:rPr lang="es-ES" sz="1800" dirty="0"/>
              <a:t> , por única vez, y en cada renovación</a:t>
            </a:r>
            <a:br>
              <a:rPr lang="es-ES" sz="1800" dirty="0"/>
            </a:br>
            <a:br>
              <a:rPr lang="es-ES" sz="1800" dirty="0"/>
            </a:br>
            <a:r>
              <a:rPr lang="es-AR" sz="1800" b="1" dirty="0"/>
              <a:t>7) Casas Particulares:</a:t>
            </a:r>
            <a:br>
              <a:rPr lang="es-AR" sz="1800" b="1" dirty="0"/>
            </a:br>
            <a:r>
              <a:rPr lang="es-ES" sz="1800" dirty="0"/>
              <a:t> Las personas que tengan personal de casas particulares a su cargo pueden deducir la remuneración y las contribuciones patronales abonadas.</a:t>
            </a:r>
            <a:br>
              <a:rPr lang="es-ES" sz="1800" dirty="0"/>
            </a:br>
            <a:br>
              <a:rPr lang="es-ES" sz="2000" dirty="0"/>
            </a:br>
            <a:br>
              <a:rPr lang="es-ES" sz="2000" dirty="0"/>
            </a:br>
            <a:br>
              <a:rPr lang="es-ES" sz="2000" dirty="0"/>
            </a:br>
            <a:endParaRPr lang="es-E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14290"/>
            <a:ext cx="8286808" cy="571504"/>
          </a:xfrm>
        </p:spPr>
        <p:txBody>
          <a:bodyPr>
            <a:normAutofit/>
          </a:bodyPr>
          <a:lstStyle/>
          <a:p>
            <a:r>
              <a:rPr lang="es-AR" sz="2800" dirty="0"/>
              <a:t>Análisis de deducciones periodo fiscal 2022</a:t>
            </a:r>
            <a:endParaRPr lang="es-ES" sz="2800" dirty="0"/>
          </a:p>
        </p:txBody>
      </p:sp>
      <p:sp>
        <p:nvSpPr>
          <p:cNvPr id="3" name="2 Marcador de contenido"/>
          <p:cNvSpPr>
            <a:spLocks noGrp="1"/>
          </p:cNvSpPr>
          <p:nvPr>
            <p:ph sz="quarter" idx="1"/>
          </p:nvPr>
        </p:nvSpPr>
        <p:spPr>
          <a:xfrm>
            <a:off x="285720" y="785794"/>
            <a:ext cx="8286808" cy="5500726"/>
          </a:xfrm>
        </p:spPr>
        <p:txBody>
          <a:bodyPr>
            <a:noAutofit/>
          </a:bodyPr>
          <a:lstStyle/>
          <a:p>
            <a:r>
              <a:rPr lang="es-ES" sz="2000" dirty="0"/>
              <a:t>DEDUCCIONES GENERALES  (4/5)</a:t>
            </a:r>
            <a:br>
              <a:rPr lang="es-ES" sz="2000" dirty="0"/>
            </a:br>
            <a:br>
              <a:rPr lang="es-ES" sz="2000" dirty="0"/>
            </a:br>
            <a:r>
              <a:rPr lang="es-ES" sz="1800" b="1" dirty="0"/>
              <a:t>8) Primas que cubran el riesgo de muerte y primas de ahorro</a:t>
            </a:r>
            <a:br>
              <a:rPr lang="es-ES" sz="1800" b="1" dirty="0"/>
            </a:br>
            <a:r>
              <a:rPr lang="es-ES" sz="1800" dirty="0"/>
              <a:t>Correspondientes a seguros mixtos, excepto para los casos de seguros de retiro privados administrados por entidades sujetas al control de la Superintendencia de Seguros de la Nación.</a:t>
            </a:r>
            <a:br>
              <a:rPr lang="es-ES" sz="1800" b="1" dirty="0"/>
            </a:br>
            <a:br>
              <a:rPr lang="es-ES" sz="1800" b="1" dirty="0"/>
            </a:br>
            <a:r>
              <a:rPr lang="es-ES" sz="1800" b="1" dirty="0"/>
              <a:t>9) Gastos realizados </a:t>
            </a:r>
            <a:r>
              <a:rPr lang="es-ES" sz="1800" b="1" u="sng" dirty="0"/>
              <a:t>por</a:t>
            </a:r>
            <a:r>
              <a:rPr lang="es-ES" sz="1800" b="1" dirty="0"/>
              <a:t> la adquisición de indumentaria y/o equipamiento para uso exclusivo en el lugar de trabajo</a:t>
            </a:r>
            <a:br>
              <a:rPr lang="es-ES" sz="1800" b="1" dirty="0"/>
            </a:br>
            <a:r>
              <a:rPr lang="es-ES" sz="1800" dirty="0"/>
              <a:t>La deducción aplica si los gastos son obligatorios y los realiza el empleado en lugar del empleador, sin que se le reintegren los fondos.</a:t>
            </a:r>
            <a:br>
              <a:rPr lang="es-ES" sz="1800" dirty="0"/>
            </a:br>
            <a:r>
              <a:rPr lang="es-ES" sz="1800" dirty="0"/>
              <a:t>Inclusión de gastos de internet y celular. </a:t>
            </a:r>
            <a:br>
              <a:rPr lang="es-ES" sz="1800" dirty="0"/>
            </a:br>
            <a:br>
              <a:rPr lang="es-ES" sz="1800" dirty="0"/>
            </a:br>
            <a:r>
              <a:rPr lang="es-ES" sz="1800" b="1" dirty="0"/>
              <a:t>10) Aportes efectuados por los socios protectores a Sociedades de Garantía Recíproca - Reintegro de aportes de socios protectores a Sociedades de Garantía Recíproca </a:t>
            </a:r>
            <a:br>
              <a:rPr lang="es-ES" sz="1800" b="1" dirty="0"/>
            </a:br>
            <a:endParaRPr lang="es-ES" sz="1800" b="1" dirty="0"/>
          </a:p>
          <a:p>
            <a:endParaRPr lang="es-ES" sz="1800" b="1" dirty="0"/>
          </a:p>
          <a:p>
            <a:pPr>
              <a:buNone/>
            </a:pPr>
            <a:br>
              <a:rPr lang="es-ES" sz="2000" dirty="0"/>
            </a:br>
            <a:br>
              <a:rPr lang="es-ES" sz="2000" dirty="0"/>
            </a:br>
            <a:br>
              <a:rPr lang="es-ES" sz="2000" dirty="0"/>
            </a:br>
            <a:endParaRPr lang="es-E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14290"/>
            <a:ext cx="8286808" cy="571504"/>
          </a:xfrm>
        </p:spPr>
        <p:txBody>
          <a:bodyPr>
            <a:normAutofit/>
          </a:bodyPr>
          <a:lstStyle/>
          <a:p>
            <a:r>
              <a:rPr lang="es-AR" sz="2800" dirty="0"/>
              <a:t>Análisis de deducciones periodo fiscal 2022</a:t>
            </a:r>
            <a:endParaRPr lang="es-ES" sz="2800" dirty="0"/>
          </a:p>
        </p:txBody>
      </p:sp>
      <p:sp>
        <p:nvSpPr>
          <p:cNvPr id="3" name="2 Marcador de contenido"/>
          <p:cNvSpPr>
            <a:spLocks noGrp="1"/>
          </p:cNvSpPr>
          <p:nvPr>
            <p:ph sz="quarter" idx="1"/>
          </p:nvPr>
        </p:nvSpPr>
        <p:spPr>
          <a:xfrm>
            <a:off x="285720" y="785794"/>
            <a:ext cx="8286808" cy="5500726"/>
          </a:xfrm>
        </p:spPr>
        <p:txBody>
          <a:bodyPr>
            <a:noAutofit/>
          </a:bodyPr>
          <a:lstStyle/>
          <a:p>
            <a:r>
              <a:rPr lang="es-ES" sz="2000" dirty="0"/>
              <a:t>DEDUCCIONES GENERALES  (5/5)</a:t>
            </a:r>
            <a:br>
              <a:rPr lang="es-ES" sz="2000" dirty="0"/>
            </a:br>
            <a:br>
              <a:rPr lang="es-ES" sz="2000" dirty="0"/>
            </a:br>
            <a:r>
              <a:rPr lang="es-ES" sz="1800" b="1" dirty="0"/>
              <a:t>11) Honorarios correspondientes a los servicios de asistencia sanitaria, médica y paramédica</a:t>
            </a:r>
            <a:br>
              <a:rPr lang="es-ES" sz="1800" b="1" dirty="0"/>
            </a:br>
            <a:br>
              <a:rPr lang="es-ES" sz="1800" b="1" dirty="0"/>
            </a:br>
            <a:r>
              <a:rPr lang="es-ES" sz="1800" b="1" dirty="0"/>
              <a:t>* </a:t>
            </a:r>
            <a:r>
              <a:rPr lang="es-ES" sz="1800" dirty="0"/>
              <a:t>Hospitalización en clínicas, sanatorios y establecimientos similares</a:t>
            </a:r>
            <a:br>
              <a:rPr lang="es-ES" sz="1800" dirty="0"/>
            </a:br>
            <a:r>
              <a:rPr lang="es-ES" sz="1800" dirty="0"/>
              <a:t>* Prestaciones accesorias de la hospitalización</a:t>
            </a:r>
            <a:br>
              <a:rPr lang="es-ES" sz="1800" dirty="0"/>
            </a:br>
            <a:r>
              <a:rPr lang="es-ES" sz="1800" dirty="0"/>
              <a:t>* Servicios prestados por los médicos en todas sus especialidades</a:t>
            </a:r>
            <a:br>
              <a:rPr lang="es-ES" sz="1800" dirty="0"/>
            </a:br>
            <a:r>
              <a:rPr lang="es-ES" sz="1800" dirty="0"/>
              <a:t>* Servicios prestados por los bioquímicos, odontólogos, kinesiólogos, fonoaudiólogos, psicólogos, etc.</a:t>
            </a:r>
            <a:br>
              <a:rPr lang="es-ES" sz="1800" dirty="0"/>
            </a:br>
            <a:r>
              <a:rPr lang="es-ES" sz="1800" dirty="0"/>
              <a:t>* Servicios prestados por los técnicos auxiliares de la medicina.</a:t>
            </a:r>
            <a:br>
              <a:rPr lang="es-ES" sz="1800" dirty="0"/>
            </a:br>
            <a:r>
              <a:rPr lang="es-ES" sz="1800" dirty="0"/>
              <a:t>* Todos los demás servicios relacionados con la asistencia, incluyendo el transporte de heridos y enfermos en ambulancias o vehículos especiales.</a:t>
            </a:r>
          </a:p>
          <a:p>
            <a:endParaRPr lang="es-ES" sz="1800" b="1" dirty="0"/>
          </a:p>
          <a:p>
            <a:pPr>
              <a:buNone/>
            </a:pPr>
            <a:br>
              <a:rPr lang="es-ES" sz="2000" dirty="0"/>
            </a:br>
            <a:br>
              <a:rPr lang="es-ES" sz="2000" dirty="0"/>
            </a:br>
            <a:br>
              <a:rPr lang="es-ES" sz="2000" dirty="0"/>
            </a:br>
            <a:endParaRPr lang="es-E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14290"/>
            <a:ext cx="8286808" cy="571504"/>
          </a:xfrm>
        </p:spPr>
        <p:txBody>
          <a:bodyPr>
            <a:normAutofit/>
          </a:bodyPr>
          <a:lstStyle/>
          <a:p>
            <a:r>
              <a:rPr lang="es-AR" sz="2800" dirty="0"/>
              <a:t>Análisis de deducciones periodo fiscal 2022</a:t>
            </a:r>
            <a:endParaRPr lang="es-ES" sz="2800" dirty="0"/>
          </a:p>
        </p:txBody>
      </p:sp>
      <p:sp>
        <p:nvSpPr>
          <p:cNvPr id="3" name="2 Marcador de contenido"/>
          <p:cNvSpPr>
            <a:spLocks noGrp="1"/>
          </p:cNvSpPr>
          <p:nvPr>
            <p:ph sz="quarter" idx="1"/>
          </p:nvPr>
        </p:nvSpPr>
        <p:spPr>
          <a:xfrm>
            <a:off x="285720" y="785794"/>
            <a:ext cx="8286808" cy="5500726"/>
          </a:xfrm>
        </p:spPr>
        <p:txBody>
          <a:bodyPr>
            <a:noAutofit/>
          </a:bodyPr>
          <a:lstStyle/>
          <a:p>
            <a:r>
              <a:rPr lang="es-ES" sz="2000" dirty="0"/>
              <a:t>OTRAS RETENCIONES, PERCEPCIONES Y PAGOS A CUENTA</a:t>
            </a:r>
            <a:br>
              <a:rPr lang="es-ES" sz="2000" dirty="0"/>
            </a:br>
            <a:br>
              <a:rPr lang="es-ES" sz="2000" dirty="0"/>
            </a:br>
            <a:r>
              <a:rPr lang="es-ES" sz="1200" dirty="0">
                <a:hlinkClick r:id="rId2"/>
              </a:rPr>
              <a:t>Pago a Cuenta - Resolución General (AFIP) 3819/2015 - Cancelaciones en Efectivo</a:t>
            </a:r>
            <a:endParaRPr lang="es-ES" sz="1200" dirty="0"/>
          </a:p>
          <a:p>
            <a:pPr lvl="1"/>
            <a:r>
              <a:rPr lang="es-ES" sz="1200" dirty="0">
                <a:hlinkClick r:id="rId3" tooltip="&quot;Compra de Servicios Turísticos en efectivo&quot;"/>
              </a:rPr>
              <a:t>Operaciones de adquisición de servicios en el exterior contratados a través de agencias de viajes y turismo -mayoristas y/o minoristas- del país, que se cancelen mediante el pago en efectivo (R.G. 3819/2015 - Art. 1° inciso a)</a:t>
            </a:r>
            <a:endParaRPr lang="es-ES" sz="1200" dirty="0"/>
          </a:p>
          <a:p>
            <a:pPr lvl="1"/>
            <a:r>
              <a:rPr lang="es-ES" sz="1200" dirty="0">
                <a:hlinkClick r:id="rId4" tooltip="&quot;Compra de Pasajes en efectivo&quot;"/>
              </a:rPr>
              <a:t>Operaciones de adquisición de servicios de transporte terrestre, aéreo y por vía acuática, de pasajeros con destino fuera del país, que se cancelen mediante el pago en efectivo (R.G. 3819/2015 - Art. 1° inciso b)</a:t>
            </a:r>
            <a:endParaRPr lang="es-ES" sz="1200" dirty="0"/>
          </a:p>
          <a:p>
            <a:r>
              <a:rPr lang="es-ES" sz="1200" dirty="0">
                <a:hlinkClick r:id="rId2"/>
              </a:rPr>
              <a:t>Pago a Cuenta - Resolución General (AFIP) 4815/2020</a:t>
            </a:r>
            <a:endParaRPr lang="es-ES" sz="1200" dirty="0"/>
          </a:p>
          <a:p>
            <a:pPr lvl="1"/>
            <a:r>
              <a:rPr lang="es-ES" sz="1200" dirty="0">
                <a:hlinkClick r:id="rId5" tooltip="&quot;Compra de Billetes y Divisas en Moneda Extranjera&quot;"/>
              </a:rPr>
              <a:t>Compra de billetes y divisas en moneda extranjera (R.G. 4815/2020 - Ley 27541 - Art. 35 inc. a) Código de Impuesto 217 - Régimen 592 y </a:t>
            </a:r>
            <a:r>
              <a:rPr lang="es-ES" sz="1200" dirty="0" err="1">
                <a:hlinkClick r:id="rId5" tooltip="&quot;Compra de Billetes y Divisas en Moneda Extranjera&quot;"/>
              </a:rPr>
              <a:t>Dec</a:t>
            </a:r>
            <a:r>
              <a:rPr lang="es-ES" sz="1200" dirty="0">
                <a:hlinkClick r:id="rId5" tooltip="&quot;Compra de Billetes y Divisas en Moneda Extranjera&quot;"/>
              </a:rPr>
              <a:t>. 99/2019 - Art. 13 bis inc. b) Código de Impuesto 217 - Régimen 507)</a:t>
            </a:r>
            <a:endParaRPr lang="es-ES" sz="1200" dirty="0"/>
          </a:p>
          <a:p>
            <a:pPr lvl="1"/>
            <a:r>
              <a:rPr lang="es-ES" sz="1200" dirty="0">
                <a:hlinkClick r:id="rId6" tooltip="&quot;Percepciones Tarjetas p. Compras en el Exterior&quot;"/>
              </a:rPr>
              <a:t>Percepciones mediante la utilización de tarjetas de crédito, compra y débito para bienes o servicios efectuados en el exterior (R.G. 4815/2020 - Ley 27541 - Art. 35 inc. b) Código de Impuesto 217 - Régimen 594)</a:t>
            </a:r>
            <a:endParaRPr lang="es-ES" sz="1200" dirty="0"/>
          </a:p>
          <a:p>
            <a:pPr lvl="1"/>
            <a:r>
              <a:rPr lang="es-ES" sz="1200" dirty="0">
                <a:hlinkClick r:id="rId7" tooltip="&quot;Percepciones Tarjetas p. Pago Servicios a No Residentes&quot;"/>
              </a:rPr>
              <a:t>Percepciones mediante la utilización de tarjetas de crédito, compra y débito para el pago de servicios prestados por sujetos no residentes (R.G. 4815/2020 - Ley 27541 - Art. 35 inc. c) Código de Impuesto 217 - Régimen 596)</a:t>
            </a:r>
            <a:endParaRPr lang="es-ES" sz="1200" dirty="0"/>
          </a:p>
          <a:p>
            <a:pPr lvl="1"/>
            <a:r>
              <a:rPr lang="es-ES" sz="1200" dirty="0">
                <a:hlinkClick r:id="rId8" tooltip="&quot;Percepciones Agencias de Viajes y Turismo&quot;"/>
              </a:rPr>
              <a:t>Percepciones efectuadas por agencias de viajes y turismo (R.G. 4815/2020 - Ley 27541 - Art. 35 inc. d) Código de Impuesto 217 - Régimen 598)</a:t>
            </a:r>
            <a:endParaRPr lang="es-ES" sz="1200" dirty="0"/>
          </a:p>
          <a:p>
            <a:pPr lvl="1"/>
            <a:r>
              <a:rPr lang="es-ES" sz="1200" dirty="0">
                <a:hlinkClick r:id="rId9" tooltip="&quot;Percepciones Servicios Transporte al Exterior&quot;"/>
              </a:rPr>
              <a:t>Percepciones efectuadas por servicios de transporte terrestre, aéreo y por vía acuática, de pasajeros con destino fuera del país (R.G. 4815/2020 - Ley 27541 - Art. 35 inc. e) Código de Impuesto 217 - Régimen 600)</a:t>
            </a:r>
            <a:endParaRPr lang="es-ES" sz="1200" dirty="0"/>
          </a:p>
          <a:p>
            <a:endParaRPr lang="es-ES" sz="1200" b="1" dirty="0"/>
          </a:p>
          <a:p>
            <a:pPr>
              <a:buNone/>
            </a:pPr>
            <a:br>
              <a:rPr lang="es-ES" sz="1200" dirty="0"/>
            </a:br>
            <a:br>
              <a:rPr lang="es-ES" sz="2000" dirty="0"/>
            </a:br>
            <a:br>
              <a:rPr lang="es-ES" sz="2000" dirty="0"/>
            </a:br>
            <a:endParaRPr lang="es-E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14290"/>
            <a:ext cx="7467600" cy="1071570"/>
          </a:xfrm>
        </p:spPr>
        <p:txBody>
          <a:bodyPr>
            <a:normAutofit fontScale="90000"/>
          </a:bodyPr>
          <a:lstStyle/>
          <a:p>
            <a:pPr algn="ctr"/>
            <a:r>
              <a:rPr lang="es-ES" b="1" dirty="0"/>
              <a:t>Deducciones ingresadas por el empleador</a:t>
            </a:r>
            <a:br>
              <a:rPr lang="es-ES" b="1" dirty="0"/>
            </a:br>
            <a:endParaRPr lang="es-ES" dirty="0"/>
          </a:p>
        </p:txBody>
      </p:sp>
      <p:sp>
        <p:nvSpPr>
          <p:cNvPr id="3" name="2 Marcador de contenido"/>
          <p:cNvSpPr>
            <a:spLocks noGrp="1"/>
          </p:cNvSpPr>
          <p:nvPr>
            <p:ph sz="quarter" idx="1"/>
          </p:nvPr>
        </p:nvSpPr>
        <p:spPr>
          <a:xfrm>
            <a:off x="457200" y="2500306"/>
            <a:ext cx="3657600" cy="3214710"/>
          </a:xfrm>
        </p:spPr>
        <p:txBody>
          <a:bodyPr>
            <a:normAutofit/>
          </a:bodyPr>
          <a:lstStyle/>
          <a:p>
            <a:r>
              <a:rPr lang="es-ES" sz="1800" dirty="0"/>
              <a:t>Aportes para fondos de jubilaciones</a:t>
            </a:r>
            <a:br>
              <a:rPr lang="es-ES" sz="1800" dirty="0"/>
            </a:br>
            <a:endParaRPr lang="es-ES" sz="1800" dirty="0"/>
          </a:p>
          <a:p>
            <a:r>
              <a:rPr lang="es-ES" sz="1800" dirty="0"/>
              <a:t>Descuentos con destino a obras sociales del empleado y de las personas declaradas como cargas de familia.</a:t>
            </a:r>
            <a:br>
              <a:rPr lang="es-ES" sz="1800" dirty="0"/>
            </a:br>
            <a:endParaRPr lang="es-ES" sz="1800" dirty="0"/>
          </a:p>
          <a:p>
            <a:r>
              <a:rPr lang="es-ES" sz="1800" dirty="0"/>
              <a:t>Cuotas sindicales</a:t>
            </a:r>
          </a:p>
        </p:txBody>
      </p:sp>
      <p:sp>
        <p:nvSpPr>
          <p:cNvPr id="4" name="3 Marcador de contenido"/>
          <p:cNvSpPr>
            <a:spLocks noGrp="1"/>
          </p:cNvSpPr>
          <p:nvPr>
            <p:ph sz="quarter" idx="2"/>
          </p:nvPr>
        </p:nvSpPr>
        <p:spPr>
          <a:xfrm>
            <a:off x="4286248" y="2500306"/>
            <a:ext cx="3657600" cy="3000396"/>
          </a:xfrm>
        </p:spPr>
        <p:txBody>
          <a:bodyPr/>
          <a:lstStyle/>
          <a:p>
            <a:r>
              <a:rPr lang="es-ES" sz="1800" dirty="0"/>
              <a:t>Importes que correspondan a descuentos obligatorios establecidos por leyes nacionales, provinciales o municipales.</a:t>
            </a:r>
            <a:br>
              <a:rPr lang="es-ES" sz="1800" dirty="0"/>
            </a:br>
            <a:endParaRPr lang="es-ES" sz="1800" dirty="0"/>
          </a:p>
          <a:p>
            <a:r>
              <a:rPr lang="es-ES" sz="1800" dirty="0"/>
              <a:t>Gastos de movilidad, viáticos y otras compensaciones análogas abonados por el empleador</a:t>
            </a:r>
          </a:p>
          <a:p>
            <a:endParaRPr lang="es-ES" dirty="0"/>
          </a:p>
        </p:txBody>
      </p:sp>
      <p:sp>
        <p:nvSpPr>
          <p:cNvPr id="5" name="4 Rectángulo"/>
          <p:cNvSpPr/>
          <p:nvPr/>
        </p:nvSpPr>
        <p:spPr>
          <a:xfrm>
            <a:off x="714348" y="1071546"/>
            <a:ext cx="6786610" cy="1015663"/>
          </a:xfrm>
          <a:prstGeom prst="rect">
            <a:avLst/>
          </a:prstGeom>
        </p:spPr>
        <p:txBody>
          <a:bodyPr wrap="square">
            <a:spAutoFit/>
          </a:bodyPr>
          <a:lstStyle/>
          <a:p>
            <a:pPr algn="ctr"/>
            <a:r>
              <a:rPr lang="es-ES" sz="2000" dirty="0"/>
              <a:t>Cuando se vinculen con lo que pague el empleador que actúe como agente de retención el empleado quedará exceptuado de informarlas, ya que lo hará el empleador.</a:t>
            </a:r>
          </a:p>
        </p:txBody>
      </p:sp>
      <p:sp>
        <p:nvSpPr>
          <p:cNvPr id="6" name="5 Rectángulo"/>
          <p:cNvSpPr/>
          <p:nvPr/>
        </p:nvSpPr>
        <p:spPr>
          <a:xfrm>
            <a:off x="1000100" y="5857892"/>
            <a:ext cx="6500858" cy="646331"/>
          </a:xfrm>
          <a:prstGeom prst="rect">
            <a:avLst/>
          </a:prstGeom>
        </p:spPr>
        <p:txBody>
          <a:bodyPr wrap="square">
            <a:spAutoFit/>
          </a:bodyPr>
          <a:lstStyle/>
          <a:p>
            <a:pPr algn="ctr"/>
            <a:r>
              <a:rPr lang="es-ES" i="1" dirty="0"/>
              <a:t>En la Intranet se puede descargar recibos y detalle de deducciones aplicadas por el empleador retenedor.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7F0D5C8-B8AB-BFBB-744A-384D331ADB0A}"/>
              </a:ext>
            </a:extLst>
          </p:cNvPr>
          <p:cNvSpPr txBox="1"/>
          <p:nvPr/>
        </p:nvSpPr>
        <p:spPr>
          <a:xfrm>
            <a:off x="755576" y="620688"/>
            <a:ext cx="7920880" cy="4247317"/>
          </a:xfrm>
          <a:prstGeom prst="rect">
            <a:avLst/>
          </a:prstGeom>
          <a:noFill/>
        </p:spPr>
        <p:txBody>
          <a:bodyPr wrap="square">
            <a:spAutoFit/>
          </a:bodyPr>
          <a:lstStyle/>
          <a:p>
            <a:r>
              <a:rPr lang="es-AR" b="1" cap="small" dirty="0">
                <a:solidFill>
                  <a:schemeClr val="tx2"/>
                </a:solidFill>
                <a:latin typeface="+mj-lt"/>
                <a:ea typeface="+mj-ea"/>
                <a:cs typeface="+mj-cs"/>
              </a:rPr>
              <a:t>EN CASO DE HABER OMITIDO LA PRESENTACIÓN DEL F.572 WEB el 31 de marzo  ¿COMO PROCEDO A INFORMAR LAS DEDUCCIONES 2022?</a:t>
            </a:r>
            <a:br>
              <a:rPr lang="es-AR" sz="1200" i="1" dirty="0"/>
            </a:br>
            <a:br>
              <a:rPr lang="es-AR" sz="1200" i="1" dirty="0"/>
            </a:br>
            <a:r>
              <a:rPr lang="es-ES" sz="1400" dirty="0"/>
              <a:t>Los sujetos que deban utilizar el servicio SIRADIG, y no hayan comunicado las deducciones admitidas mediante el servicio SIRADIG - TRABAJADOR (F. 572 Web), hasta el 31 de marzo, deberán:</a:t>
            </a:r>
          </a:p>
          <a:p>
            <a:br>
              <a:rPr lang="es-ES" sz="1400" dirty="0"/>
            </a:br>
            <a:r>
              <a:rPr lang="es-ES" sz="1400" dirty="0"/>
              <a:t>1) Solicitar la CUIT</a:t>
            </a:r>
            <a:br>
              <a:rPr lang="es-ES" sz="1400" dirty="0"/>
            </a:br>
            <a:r>
              <a:rPr lang="es-ES" sz="1400" dirty="0"/>
              <a:t>2) Se deberá dar de alta a la actividad económica </a:t>
            </a:r>
            <a:br>
              <a:rPr lang="es-ES" sz="1400" dirty="0"/>
            </a:br>
            <a:r>
              <a:rPr lang="es-ES" sz="1400" dirty="0"/>
              <a:t>3) Se deberá dar de alta en el impuesto “Ganancias Personas Humanas”. </a:t>
            </a:r>
            <a:br>
              <a:rPr lang="es-ES" sz="1400" dirty="0"/>
            </a:br>
            <a:r>
              <a:rPr lang="es-ES" sz="1400" dirty="0"/>
              <a:t>4) Confeccionar la declaración jurada anual del Impuesto a las Ganancias,  exteriorizando el saldo a favor ó a pagar, según corresponda, mediante la presentación de la declaración jurada del gravamen. </a:t>
            </a:r>
            <a:br>
              <a:rPr lang="es-ES" sz="1400" dirty="0"/>
            </a:br>
            <a:r>
              <a:rPr lang="es-ES" sz="1400" dirty="0"/>
              <a:t>5) De corresponder devolución del saldo a favor, se deberá realizar la solicitud de devolución vía pagina de AFIP.  </a:t>
            </a:r>
          </a:p>
          <a:p>
            <a:pPr>
              <a:buNone/>
            </a:pPr>
            <a:br>
              <a:rPr lang="es-AR" dirty="0"/>
            </a:br>
            <a:endParaRPr lang="es-AR" dirty="0"/>
          </a:p>
        </p:txBody>
      </p:sp>
    </p:spTree>
    <p:extLst>
      <p:ext uri="{BB962C8B-B14F-4D97-AF65-F5344CB8AC3E}">
        <p14:creationId xmlns:p14="http://schemas.microsoft.com/office/powerpoint/2010/main" val="2348599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74638"/>
            <a:ext cx="8001056" cy="1225536"/>
          </a:xfrm>
        </p:spPr>
        <p:txBody>
          <a:bodyPr>
            <a:normAutofit fontScale="90000"/>
          </a:bodyPr>
          <a:lstStyle/>
          <a:p>
            <a:pPr algn="ctr"/>
            <a:r>
              <a:rPr lang="es-AR" dirty="0"/>
              <a:t>Quiénes deberán confeccionar el “f. 572 web” a través del servicio </a:t>
            </a:r>
            <a:r>
              <a:rPr lang="es-AR" dirty="0" err="1"/>
              <a:t>siradig</a:t>
            </a:r>
            <a:r>
              <a:rPr lang="es-AR" dirty="0"/>
              <a:t>-trabajador?</a:t>
            </a:r>
            <a:endParaRPr lang="es-ES" dirty="0"/>
          </a:p>
        </p:txBody>
      </p:sp>
      <p:sp>
        <p:nvSpPr>
          <p:cNvPr id="3" name="2 Marcador de contenido"/>
          <p:cNvSpPr>
            <a:spLocks noGrp="1"/>
          </p:cNvSpPr>
          <p:nvPr>
            <p:ph sz="quarter" idx="1"/>
          </p:nvPr>
        </p:nvSpPr>
        <p:spPr>
          <a:xfrm>
            <a:off x="500034" y="2143116"/>
            <a:ext cx="7467600" cy="3214710"/>
          </a:xfrm>
        </p:spPr>
        <p:txBody>
          <a:bodyPr>
            <a:normAutofit/>
          </a:bodyPr>
          <a:lstStyle/>
          <a:p>
            <a:r>
              <a:rPr lang="es-ES" sz="2000" dirty="0"/>
              <a:t>A partir del período fiscal 2017, todos los trabajadores en relación de dependencia, jubilados y pensionados deberán utilizar el servicio web </a:t>
            </a:r>
            <a:r>
              <a:rPr lang="es-ES" sz="2000" b="1" dirty="0"/>
              <a:t>SiRADIG - Trabajador</a:t>
            </a:r>
            <a:r>
              <a:rPr lang="es-ES" sz="2000" dirty="0"/>
              <a:t>, a efectos de informar aquellos conceptos que pretendan deducir.</a:t>
            </a:r>
          </a:p>
          <a:p>
            <a:endParaRPr lang="es-E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411760" y="4221088"/>
            <a:ext cx="6172200" cy="1894362"/>
          </a:xfrm>
        </p:spPr>
        <p:txBody>
          <a:bodyPr>
            <a:normAutofit fontScale="90000"/>
          </a:bodyPr>
          <a:lstStyle/>
          <a:p>
            <a:pPr algn="r"/>
            <a:r>
              <a:rPr lang="es-AR" sz="3100" dirty="0"/>
              <a:t>Muchas Gracias</a:t>
            </a:r>
            <a:br>
              <a:rPr lang="es-AR" dirty="0"/>
            </a:br>
            <a:br>
              <a:rPr lang="es-AR" dirty="0"/>
            </a:br>
            <a:br>
              <a:rPr lang="es-AR" dirty="0"/>
            </a:br>
            <a:r>
              <a:rPr lang="es-AR" sz="2700" dirty="0"/>
              <a:t>Andrea Sanfilippo</a:t>
            </a:r>
            <a:br>
              <a:rPr lang="es-AR" sz="2700" dirty="0"/>
            </a:br>
            <a:r>
              <a:rPr lang="es-AR" sz="2700" dirty="0"/>
              <a:t>Cel: 341-5608461</a:t>
            </a:r>
            <a:br>
              <a:rPr lang="es-AR" sz="2700" dirty="0"/>
            </a:br>
            <a:r>
              <a:rPr lang="es-AR" sz="2200" dirty="0"/>
              <a:t>mail:  andreasanfilippo@hotmail.com.ar</a:t>
            </a:r>
            <a:br>
              <a:rPr lang="es-AR" dirty="0"/>
            </a:br>
            <a:br>
              <a:rPr lang="es-AR" dirty="0"/>
            </a:br>
            <a:endParaRPr lang="es-ES" dirty="0"/>
          </a:p>
        </p:txBody>
      </p:sp>
    </p:spTree>
    <p:extLst>
      <p:ext uri="{BB962C8B-B14F-4D97-AF65-F5344CB8AC3E}">
        <p14:creationId xmlns:p14="http://schemas.microsoft.com/office/powerpoint/2010/main" val="2932483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480"/>
            <a:ext cx="7467600" cy="631844"/>
          </a:xfrm>
        </p:spPr>
        <p:txBody>
          <a:bodyPr/>
          <a:lstStyle/>
          <a:p>
            <a:r>
              <a:rPr lang="es-AR" dirty="0"/>
              <a:t>¿Qué es el </a:t>
            </a:r>
            <a:r>
              <a:rPr lang="es-AR" dirty="0" err="1"/>
              <a:t>siradig</a:t>
            </a:r>
            <a:r>
              <a:rPr lang="es-AR" dirty="0"/>
              <a:t>?</a:t>
            </a:r>
            <a:endParaRPr lang="es-ES" dirty="0"/>
          </a:p>
        </p:txBody>
      </p:sp>
      <p:sp>
        <p:nvSpPr>
          <p:cNvPr id="3" name="2 Marcador de contenido"/>
          <p:cNvSpPr>
            <a:spLocks noGrp="1"/>
          </p:cNvSpPr>
          <p:nvPr>
            <p:ph sz="quarter" idx="1"/>
          </p:nvPr>
        </p:nvSpPr>
        <p:spPr>
          <a:xfrm>
            <a:off x="571472" y="1643050"/>
            <a:ext cx="7467600" cy="3786214"/>
          </a:xfrm>
        </p:spPr>
        <p:txBody>
          <a:bodyPr>
            <a:normAutofit/>
          </a:bodyPr>
          <a:lstStyle/>
          <a:p>
            <a:r>
              <a:rPr lang="es-ES" sz="2000" b="1" dirty="0"/>
              <a:t>SiRADIG - Trabajador </a:t>
            </a:r>
            <a:r>
              <a:rPr lang="es-ES" sz="2000" dirty="0"/>
              <a:t>Es un Servicio Web, que se encuentra dentro de la página de la </a:t>
            </a:r>
            <a:r>
              <a:rPr lang="es-ES" sz="2000" dirty="0" err="1"/>
              <a:t>Afip</a:t>
            </a:r>
            <a:r>
              <a:rPr lang="es-ES" sz="2000" dirty="0"/>
              <a:t>, que le permite al trabajador, a través de la generación del formulario F. 572 "web", informar  datos de los conceptos que pretenda deducir del impuesto a las ganancias, así como también informar otros ingresos obtenidos en caso de </a:t>
            </a:r>
            <a:r>
              <a:rPr lang="es-ES" sz="2000" b="1" dirty="0"/>
              <a:t>pluriempleo.</a:t>
            </a:r>
          </a:p>
          <a:p>
            <a:endParaRPr lang="es-ES" sz="2000" dirty="0"/>
          </a:p>
          <a:p>
            <a:r>
              <a:rPr lang="es-ES" sz="2000" dirty="0"/>
              <a:t>Esta información es remitida electrónicamente al empleador (que será nuestro agente de retención) a fin de proveerle de los datos necesarios a efectos de realizar las retenciones que correspondan.</a:t>
            </a:r>
          </a:p>
          <a:p>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7467600" cy="703282"/>
          </a:xfrm>
        </p:spPr>
        <p:txBody>
          <a:bodyPr/>
          <a:lstStyle/>
          <a:p>
            <a:r>
              <a:rPr lang="es-AR" dirty="0"/>
              <a:t>¿Cómo se presenta el f. 572 web?	</a:t>
            </a:r>
            <a:endParaRPr lang="es-ES" dirty="0"/>
          </a:p>
        </p:txBody>
      </p:sp>
      <p:sp>
        <p:nvSpPr>
          <p:cNvPr id="3" name="2 Marcador de contenido"/>
          <p:cNvSpPr>
            <a:spLocks noGrp="1"/>
          </p:cNvSpPr>
          <p:nvPr>
            <p:ph sz="quarter" idx="1"/>
          </p:nvPr>
        </p:nvSpPr>
        <p:spPr>
          <a:xfrm>
            <a:off x="457200" y="857232"/>
            <a:ext cx="7467600" cy="5715040"/>
          </a:xfrm>
        </p:spPr>
        <p:txBody>
          <a:bodyPr>
            <a:normAutofit/>
          </a:bodyPr>
          <a:lstStyle/>
          <a:p>
            <a:r>
              <a:rPr lang="es-ES" sz="1800" dirty="0"/>
              <a:t>Se presenta a </a:t>
            </a:r>
            <a:r>
              <a:rPr lang="es-ES" sz="1800" dirty="0" err="1"/>
              <a:t>traves</a:t>
            </a:r>
            <a:r>
              <a:rPr lang="es-ES" sz="1800" dirty="0"/>
              <a:t> del servicio "SiRADIG – Trabajador,” a través del sitio "web" del Organismo AFIP (</a:t>
            </a:r>
            <a:r>
              <a:rPr lang="es-ES" sz="1800" b="1" dirty="0">
                <a:hlinkClick r:id="rId2"/>
              </a:rPr>
              <a:t>http://www.afip.gob.ar</a:t>
            </a:r>
            <a:r>
              <a:rPr lang="es-ES" sz="1800" dirty="0"/>
              <a:t>)</a:t>
            </a:r>
            <a:br>
              <a:rPr lang="es-ES" dirty="0"/>
            </a:br>
            <a:br>
              <a:rPr lang="es-ES" dirty="0"/>
            </a:br>
            <a:br>
              <a:rPr lang="es-ES" dirty="0"/>
            </a:br>
            <a:br>
              <a:rPr lang="es-ES" dirty="0"/>
            </a:br>
            <a:br>
              <a:rPr lang="es-ES" dirty="0"/>
            </a:br>
            <a:endParaRPr lang="es-ES" dirty="0"/>
          </a:p>
          <a:p>
            <a:r>
              <a:rPr lang="es-AR" sz="1800" dirty="0"/>
              <a:t>De no estar habilitado el servicio, se deberá dar de alta por el servicio </a:t>
            </a:r>
            <a:r>
              <a:rPr lang="es-ES" sz="1800" dirty="0"/>
              <a:t>“Administrador de Relaciones de Clave Fiscal”</a:t>
            </a:r>
            <a:br>
              <a:rPr lang="es-ES" sz="1800" dirty="0"/>
            </a:br>
            <a:br>
              <a:rPr lang="es-ES" sz="2000" dirty="0"/>
            </a:br>
            <a:r>
              <a:rPr lang="es-ES" sz="2000" dirty="0"/>
              <a:t>Servicio    </a:t>
            </a:r>
            <a:r>
              <a:rPr lang="es-ES" sz="2000" dirty="0">
                <a:sym typeface="Wingdings" panose="05000000000000000000" pitchFamily="2" charset="2"/>
              </a:rPr>
              <a:t></a:t>
            </a:r>
            <a:br>
              <a:rPr lang="es-ES" sz="2000" dirty="0"/>
            </a:br>
            <a:endParaRPr lang="es-ES" sz="2000" dirty="0"/>
          </a:p>
          <a:p>
            <a:pPr marL="0" indent="0">
              <a:buNone/>
            </a:pPr>
            <a:endParaRPr lang="es-ES" sz="2000" dirty="0"/>
          </a:p>
          <a:p>
            <a:r>
              <a:rPr lang="es-ES" sz="1800" dirty="0"/>
              <a:t>Para ello, deberá contarse con la "Clave Fiscal" con nivel de seguridad 2 o superior.</a:t>
            </a:r>
            <a:br>
              <a:rPr lang="es-ES" sz="2000" dirty="0"/>
            </a:br>
            <a:endParaRPr lang="es-ES" sz="2000" dirty="0"/>
          </a:p>
        </p:txBody>
      </p:sp>
      <p:pic>
        <p:nvPicPr>
          <p:cNvPr id="2050" name="Picture 2"/>
          <p:cNvPicPr>
            <a:picLocks noChangeAspect="1" noChangeArrowheads="1"/>
          </p:cNvPicPr>
          <p:nvPr/>
        </p:nvPicPr>
        <p:blipFill>
          <a:blip r:embed="rId3"/>
          <a:srcRect/>
          <a:stretch>
            <a:fillRect/>
          </a:stretch>
        </p:blipFill>
        <p:spPr bwMode="auto">
          <a:xfrm>
            <a:off x="928662" y="1928802"/>
            <a:ext cx="6215106" cy="1285884"/>
          </a:xfrm>
          <a:prstGeom prst="rect">
            <a:avLst/>
          </a:prstGeom>
          <a:noFill/>
          <a:ln w="9525">
            <a:noFill/>
            <a:miter lim="800000"/>
            <a:headEnd/>
            <a:tailEnd/>
          </a:ln>
          <a:effectLst/>
        </p:spPr>
      </p:pic>
      <p:pic>
        <p:nvPicPr>
          <p:cNvPr id="5" name="Picture 4">
            <a:extLst>
              <a:ext uri="{FF2B5EF4-FFF2-40B4-BE49-F238E27FC236}">
                <a16:creationId xmlns:a16="http://schemas.microsoft.com/office/drawing/2014/main" id="{136CC960-92D0-4E79-9C3F-A2C7B20F2ADC}"/>
              </a:ext>
            </a:extLst>
          </p:cNvPr>
          <p:cNvPicPr>
            <a:picLocks noChangeAspect="1"/>
          </p:cNvPicPr>
          <p:nvPr/>
        </p:nvPicPr>
        <p:blipFill>
          <a:blip r:embed="rId4"/>
          <a:stretch>
            <a:fillRect/>
          </a:stretch>
        </p:blipFill>
        <p:spPr>
          <a:xfrm>
            <a:off x="2725675" y="4286256"/>
            <a:ext cx="2930649" cy="113626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7498D5-1178-4265-9A83-AD19ADC90C69}"/>
              </a:ext>
            </a:extLst>
          </p:cNvPr>
          <p:cNvPicPr>
            <a:picLocks noChangeAspect="1"/>
          </p:cNvPicPr>
          <p:nvPr/>
        </p:nvPicPr>
        <p:blipFill>
          <a:blip r:embed="rId2"/>
          <a:stretch>
            <a:fillRect/>
          </a:stretch>
        </p:blipFill>
        <p:spPr>
          <a:xfrm>
            <a:off x="1259632" y="489760"/>
            <a:ext cx="6048671" cy="2185859"/>
          </a:xfrm>
          <a:prstGeom prst="rect">
            <a:avLst/>
          </a:prstGeom>
        </p:spPr>
      </p:pic>
      <p:grpSp>
        <p:nvGrpSpPr>
          <p:cNvPr id="12" name="Grupo 17">
            <a:extLst>
              <a:ext uri="{FF2B5EF4-FFF2-40B4-BE49-F238E27FC236}">
                <a16:creationId xmlns:a16="http://schemas.microsoft.com/office/drawing/2014/main" id="{BBF97C88-EC00-426B-B812-A55C904E6F66}"/>
              </a:ext>
            </a:extLst>
          </p:cNvPr>
          <p:cNvGrpSpPr/>
          <p:nvPr/>
        </p:nvGrpSpPr>
        <p:grpSpPr>
          <a:xfrm>
            <a:off x="1115616" y="2780928"/>
            <a:ext cx="6696744" cy="3303545"/>
            <a:chOff x="395536" y="975889"/>
            <a:chExt cx="7956376" cy="4805773"/>
          </a:xfrm>
        </p:grpSpPr>
        <p:pic>
          <p:nvPicPr>
            <p:cNvPr id="13" name="Imagen 12">
              <a:extLst>
                <a:ext uri="{FF2B5EF4-FFF2-40B4-BE49-F238E27FC236}">
                  <a16:creationId xmlns:a16="http://schemas.microsoft.com/office/drawing/2014/main" id="{9C9E4CA2-B7E1-47A3-903E-E4096E6394F3}"/>
                </a:ext>
              </a:extLst>
            </p:cNvPr>
            <p:cNvPicPr>
              <a:picLocks noChangeAspect="1"/>
            </p:cNvPicPr>
            <p:nvPr/>
          </p:nvPicPr>
          <p:blipFill rotWithShape="1">
            <a:blip r:embed="rId3"/>
            <a:srcRect t="11178" r="21651" b="4690"/>
            <a:stretch/>
          </p:blipFill>
          <p:spPr>
            <a:xfrm>
              <a:off x="395536" y="975889"/>
              <a:ext cx="7956376" cy="4805773"/>
            </a:xfrm>
            <a:prstGeom prst="rect">
              <a:avLst/>
            </a:prstGeom>
          </p:spPr>
        </p:pic>
        <p:sp>
          <p:nvSpPr>
            <p:cNvPr id="14" name="Rectángulo 4">
              <a:extLst>
                <a:ext uri="{FF2B5EF4-FFF2-40B4-BE49-F238E27FC236}">
                  <a16:creationId xmlns:a16="http://schemas.microsoft.com/office/drawing/2014/main" id="{D54A8995-1756-4783-A553-C4EB80E094E6}"/>
                </a:ext>
              </a:extLst>
            </p:cNvPr>
            <p:cNvSpPr/>
            <p:nvPr/>
          </p:nvSpPr>
          <p:spPr>
            <a:xfrm>
              <a:off x="5411696" y="1300747"/>
              <a:ext cx="1512168"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
          <p:nvSpPr>
            <p:cNvPr id="15" name="Rectángulo 5">
              <a:extLst>
                <a:ext uri="{FF2B5EF4-FFF2-40B4-BE49-F238E27FC236}">
                  <a16:creationId xmlns:a16="http://schemas.microsoft.com/office/drawing/2014/main" id="{A08B6A64-0E0A-44EF-BBF9-4805D105C545}"/>
                </a:ext>
              </a:extLst>
            </p:cNvPr>
            <p:cNvSpPr/>
            <p:nvPr/>
          </p:nvSpPr>
          <p:spPr>
            <a:xfrm>
              <a:off x="5771736" y="1425201"/>
              <a:ext cx="1512168"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
          <p:nvSpPr>
            <p:cNvPr id="16" name="Rectángulo 7">
              <a:extLst>
                <a:ext uri="{FF2B5EF4-FFF2-40B4-BE49-F238E27FC236}">
                  <a16:creationId xmlns:a16="http://schemas.microsoft.com/office/drawing/2014/main" id="{50DFFBEA-4FC2-4EA2-81DE-D3FC70CABEF0}"/>
                </a:ext>
              </a:extLst>
            </p:cNvPr>
            <p:cNvSpPr/>
            <p:nvPr/>
          </p:nvSpPr>
          <p:spPr>
            <a:xfrm>
              <a:off x="5796136" y="1848224"/>
              <a:ext cx="1512168"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cxnSp>
          <p:nvCxnSpPr>
            <p:cNvPr id="17" name="Conector recto de flecha 9">
              <a:extLst>
                <a:ext uri="{FF2B5EF4-FFF2-40B4-BE49-F238E27FC236}">
                  <a16:creationId xmlns:a16="http://schemas.microsoft.com/office/drawing/2014/main" id="{75234789-223D-4EB2-9223-28FEFCE542C9}"/>
                </a:ext>
              </a:extLst>
            </p:cNvPr>
            <p:cNvCxnSpPr>
              <a:cxnSpLocks/>
            </p:cNvCxnSpPr>
            <p:nvPr/>
          </p:nvCxnSpPr>
          <p:spPr>
            <a:xfrm flipH="1" flipV="1">
              <a:off x="4102369" y="2370663"/>
              <a:ext cx="1909791" cy="19424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CuadroTexto 10">
              <a:extLst>
                <a:ext uri="{FF2B5EF4-FFF2-40B4-BE49-F238E27FC236}">
                  <a16:creationId xmlns:a16="http://schemas.microsoft.com/office/drawing/2014/main" id="{ABC74E59-4D5D-4B5E-BA3A-430E8FA46317}"/>
                </a:ext>
              </a:extLst>
            </p:cNvPr>
            <p:cNvSpPr txBox="1"/>
            <p:nvPr/>
          </p:nvSpPr>
          <p:spPr>
            <a:xfrm>
              <a:off x="6048164" y="2196159"/>
              <a:ext cx="720080" cy="707886"/>
            </a:xfrm>
            <a:prstGeom prst="rect">
              <a:avLst/>
            </a:prstGeom>
            <a:noFill/>
          </p:spPr>
          <p:txBody>
            <a:bodyPr wrap="square" rtlCol="0">
              <a:spAutoFit/>
            </a:bodyPr>
            <a:lstStyle/>
            <a:p>
              <a:r>
                <a:rPr lang="es-ES" sz="4000" b="1" dirty="0">
                  <a:solidFill>
                    <a:srgbClr val="FF0000"/>
                  </a:solidFill>
                  <a:latin typeface="Arial Black" panose="020B0A04020102020204" pitchFamily="34" charset="0"/>
                </a:rPr>
                <a:t>3</a:t>
              </a:r>
              <a:endParaRPr lang="es-AR" sz="4000" b="1" dirty="0">
                <a:solidFill>
                  <a:srgbClr val="FF0000"/>
                </a:solidFill>
                <a:latin typeface="Arial Black" panose="020B0A04020102020204" pitchFamily="34" charset="0"/>
              </a:endParaRPr>
            </a:p>
          </p:txBody>
        </p:sp>
        <p:cxnSp>
          <p:nvCxnSpPr>
            <p:cNvPr id="19" name="Conector recto de flecha 14">
              <a:extLst>
                <a:ext uri="{FF2B5EF4-FFF2-40B4-BE49-F238E27FC236}">
                  <a16:creationId xmlns:a16="http://schemas.microsoft.com/office/drawing/2014/main" id="{C8BF29A6-A50B-4206-A186-BD5B8DA6934E}"/>
                </a:ext>
              </a:extLst>
            </p:cNvPr>
            <p:cNvCxnSpPr>
              <a:cxnSpLocks/>
            </p:cNvCxnSpPr>
            <p:nvPr/>
          </p:nvCxnSpPr>
          <p:spPr>
            <a:xfrm flipH="1" flipV="1">
              <a:off x="3923928" y="2623188"/>
              <a:ext cx="1872208" cy="96088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CuadroTexto 16">
              <a:extLst>
                <a:ext uri="{FF2B5EF4-FFF2-40B4-BE49-F238E27FC236}">
                  <a16:creationId xmlns:a16="http://schemas.microsoft.com/office/drawing/2014/main" id="{B0E31FC2-4668-45B1-873B-2C8527A75D64}"/>
                </a:ext>
              </a:extLst>
            </p:cNvPr>
            <p:cNvSpPr txBox="1"/>
            <p:nvPr/>
          </p:nvSpPr>
          <p:spPr>
            <a:xfrm>
              <a:off x="5807740" y="3332807"/>
              <a:ext cx="720080" cy="707886"/>
            </a:xfrm>
            <a:prstGeom prst="rect">
              <a:avLst/>
            </a:prstGeom>
            <a:noFill/>
          </p:spPr>
          <p:txBody>
            <a:bodyPr wrap="square" rtlCol="0">
              <a:spAutoFit/>
            </a:bodyPr>
            <a:lstStyle/>
            <a:p>
              <a:r>
                <a:rPr lang="es-ES" sz="4000" b="1" dirty="0">
                  <a:solidFill>
                    <a:srgbClr val="FF0000"/>
                  </a:solidFill>
                  <a:latin typeface="Arial Black" panose="020B0A04020102020204" pitchFamily="34" charset="0"/>
                </a:rPr>
                <a:t>4</a:t>
              </a:r>
              <a:endParaRPr lang="es-AR" sz="4000" b="1" dirty="0">
                <a:solidFill>
                  <a:srgbClr val="FF0000"/>
                </a:solidFill>
                <a:latin typeface="Arial Black" panose="020B0A04020102020204" pitchFamily="34" charset="0"/>
              </a:endParaRPr>
            </a:p>
          </p:txBody>
        </p:sp>
      </p:grpSp>
    </p:spTree>
    <p:extLst>
      <p:ext uri="{BB962C8B-B14F-4D97-AF65-F5344CB8AC3E}">
        <p14:creationId xmlns:p14="http://schemas.microsoft.com/office/powerpoint/2010/main" val="2911275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0F640A0-BEF5-DAE1-E575-EBB7A2FF43BB}"/>
              </a:ext>
            </a:extLst>
          </p:cNvPr>
          <p:cNvSpPr txBox="1"/>
          <p:nvPr/>
        </p:nvSpPr>
        <p:spPr>
          <a:xfrm>
            <a:off x="683568" y="764704"/>
            <a:ext cx="7344816" cy="4324261"/>
          </a:xfrm>
          <a:prstGeom prst="rect">
            <a:avLst/>
          </a:prstGeom>
          <a:noFill/>
        </p:spPr>
        <p:txBody>
          <a:bodyPr wrap="square">
            <a:spAutoFit/>
          </a:body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s-ES" sz="2000" b="0" i="0" u="none" strike="noStrike" kern="1200" cap="none" spc="0" normalizeH="0" baseline="0" noProof="0" dirty="0">
                <a:ln>
                  <a:noFill/>
                </a:ln>
                <a:solidFill>
                  <a:prstClr val="black"/>
                </a:solidFill>
                <a:effectLst/>
                <a:uLnTx/>
                <a:uFillTx/>
                <a:latin typeface="Century Schoolbook"/>
                <a:ea typeface="+mn-ea"/>
                <a:cs typeface="+mn-cs"/>
              </a:rPr>
              <a:t>Para realizar los pasos anteriores </a:t>
            </a:r>
            <a:r>
              <a:rPr kumimoji="0" lang="es-ES" sz="2000" b="0" i="0" u="none" strike="noStrike" kern="1200" cap="none" spc="0" normalizeH="0" baseline="0" noProof="0" dirty="0" err="1">
                <a:ln>
                  <a:noFill/>
                </a:ln>
                <a:solidFill>
                  <a:prstClr val="black"/>
                </a:solidFill>
                <a:effectLst/>
                <a:uLnTx/>
                <a:uFillTx/>
                <a:latin typeface="Century Schoolbook"/>
                <a:ea typeface="+mn-ea"/>
                <a:cs typeface="+mn-cs"/>
              </a:rPr>
              <a:t>debés</a:t>
            </a:r>
            <a:r>
              <a:rPr kumimoji="0" lang="es-ES" sz="2000" b="0" i="0" u="none" strike="noStrike" kern="1200" cap="none" spc="0" normalizeH="0" baseline="0" noProof="0" dirty="0">
                <a:ln>
                  <a:noFill/>
                </a:ln>
                <a:solidFill>
                  <a:prstClr val="black"/>
                </a:solidFill>
                <a:effectLst/>
                <a:uLnTx/>
                <a:uFillTx/>
                <a:latin typeface="Century Schoolbook"/>
                <a:ea typeface="+mn-ea"/>
                <a:cs typeface="+mn-cs"/>
              </a:rPr>
              <a:t> contar con clave fiscal,  la misma se puede generar desde </a:t>
            </a:r>
            <a:r>
              <a:rPr kumimoji="0" lang="es-ES" sz="2000" b="0" i="0" u="none" strike="noStrike" kern="1200" cap="none" spc="0" normalizeH="0" baseline="0" noProof="0" dirty="0" err="1">
                <a:ln>
                  <a:noFill/>
                </a:ln>
                <a:solidFill>
                  <a:prstClr val="black"/>
                </a:solidFill>
                <a:effectLst/>
                <a:uLnTx/>
                <a:uFillTx/>
                <a:latin typeface="Century Schoolbook"/>
                <a:ea typeface="+mn-ea"/>
                <a:cs typeface="+mn-cs"/>
              </a:rPr>
              <a:t>homebanking</a:t>
            </a:r>
            <a:r>
              <a:rPr kumimoji="0" lang="es-ES" sz="2000" b="0" i="0" u="none" strike="noStrike" kern="1200" cap="none" spc="0" normalizeH="0" baseline="0" noProof="0" dirty="0">
                <a:ln>
                  <a:noFill/>
                </a:ln>
                <a:solidFill>
                  <a:prstClr val="black"/>
                </a:solidFill>
                <a:effectLst/>
                <a:uLnTx/>
                <a:uFillTx/>
                <a:latin typeface="Century Schoolbook"/>
                <a:ea typeface="+mn-ea"/>
                <a:cs typeface="+mn-cs"/>
              </a:rPr>
              <a:t>/cajero automático o desde la app Mi AFIP</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endParaRPr kumimoji="0" lang="es-ES" sz="2000" b="0" i="0" u="none" strike="noStrike" kern="1200" cap="none" spc="0" normalizeH="0" baseline="0" noProof="0" dirty="0">
              <a:ln>
                <a:noFill/>
              </a:ln>
              <a:solidFill>
                <a:prstClr val="black"/>
              </a:solidFill>
              <a:effectLst/>
              <a:uLnTx/>
              <a:uFillTx/>
              <a:latin typeface="Century Schoolbook"/>
              <a:ea typeface="+mn-ea"/>
              <a:cs typeface="+mn-cs"/>
            </a:endParaRP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endParaRPr lang="es-ES" sz="2000" dirty="0">
              <a:solidFill>
                <a:prstClr val="black"/>
              </a:solidFill>
              <a:latin typeface="Century Schoolbook"/>
            </a:endParaRP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endParaRPr kumimoji="0" lang="es-ES" sz="2000" b="0" i="0" u="none" strike="noStrike" kern="1200" cap="none" spc="0" normalizeH="0" baseline="0" noProof="0" dirty="0">
              <a:ln>
                <a:noFill/>
              </a:ln>
              <a:solidFill>
                <a:prstClr val="black"/>
              </a:solidFill>
              <a:effectLst/>
              <a:uLnTx/>
              <a:uFillTx/>
              <a:latin typeface="Century Schoolbook"/>
              <a:ea typeface="+mn-ea"/>
              <a:cs typeface="+mn-cs"/>
            </a:endParaRP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endParaRPr lang="es-ES" sz="2000" dirty="0">
              <a:solidFill>
                <a:prstClr val="black"/>
              </a:solidFill>
              <a:latin typeface="Century Schoolbook"/>
            </a:endParaRP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endParaRPr kumimoji="0" lang="es-ES" sz="2000" b="0" i="0" u="none" strike="noStrike" kern="1200" cap="none" spc="0" normalizeH="0" baseline="0" noProof="0" dirty="0">
              <a:ln>
                <a:noFill/>
              </a:ln>
              <a:solidFill>
                <a:prstClr val="black"/>
              </a:solidFill>
              <a:effectLst/>
              <a:uLnTx/>
              <a:uFillTx/>
              <a:latin typeface="Century Schoolbook"/>
              <a:ea typeface="+mn-ea"/>
              <a:cs typeface="+mn-cs"/>
            </a:endParaRPr>
          </a:p>
          <a:p>
            <a:pPr marR="0" lvl="0" algn="l" defTabSz="914400" rtl="0" eaLnBrk="1" fontAlgn="auto" latinLnBrk="0" hangingPunct="1">
              <a:lnSpc>
                <a:spcPct val="100000"/>
              </a:lnSpc>
              <a:spcBef>
                <a:spcPts val="600"/>
              </a:spcBef>
              <a:spcAft>
                <a:spcPts val="0"/>
              </a:spcAft>
              <a:buClr>
                <a:srgbClr val="FE8637"/>
              </a:buClr>
              <a:buSzPct val="70000"/>
              <a:tabLst/>
              <a:defRPr/>
            </a:pPr>
            <a:br>
              <a:rPr kumimoji="0" lang="es-ES" sz="2000" b="0" i="0" u="none" strike="noStrike" kern="1200" cap="none" spc="0" normalizeH="0" baseline="0" noProof="0" dirty="0">
                <a:ln>
                  <a:noFill/>
                </a:ln>
                <a:solidFill>
                  <a:prstClr val="black"/>
                </a:solidFill>
                <a:effectLst/>
                <a:uLnTx/>
                <a:uFillTx/>
                <a:latin typeface="Century Schoolbook"/>
                <a:ea typeface="+mn-ea"/>
                <a:cs typeface="+mn-cs"/>
              </a:rPr>
            </a:br>
            <a:br>
              <a:rPr kumimoji="0" lang="es-ES" sz="2000" b="0" i="0" u="none" strike="noStrike" kern="1200" cap="none" spc="0" normalizeH="0" baseline="0" noProof="0" dirty="0">
                <a:ln>
                  <a:noFill/>
                </a:ln>
                <a:solidFill>
                  <a:prstClr val="black"/>
                </a:solidFill>
                <a:effectLst/>
                <a:uLnTx/>
                <a:uFillTx/>
                <a:latin typeface="Century Schoolbook"/>
                <a:ea typeface="+mn-ea"/>
                <a:cs typeface="+mn-cs"/>
              </a:rPr>
            </a:br>
            <a:endParaRPr kumimoji="0" lang="es-ES" sz="2000" b="0" i="0" u="none" strike="noStrike" kern="1200" cap="none" spc="0" normalizeH="0" baseline="0" noProof="0" dirty="0">
              <a:ln>
                <a:noFill/>
              </a:ln>
              <a:solidFill>
                <a:prstClr val="black"/>
              </a:solidFill>
              <a:effectLst/>
              <a:uLnTx/>
              <a:uFillTx/>
              <a:latin typeface="Century Schoolbook"/>
              <a:ea typeface="+mn-ea"/>
              <a:cs typeface="+mn-cs"/>
            </a:endParaRP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s-AR" sz="2000" b="0" i="0" u="none" strike="noStrike" kern="1200" cap="none" spc="0" normalizeH="0" baseline="0" noProof="0" dirty="0">
                <a:ln>
                  <a:noFill/>
                </a:ln>
                <a:solidFill>
                  <a:prstClr val="black"/>
                </a:solidFill>
                <a:effectLst/>
                <a:uLnTx/>
                <a:uFillTx/>
                <a:latin typeface="Century Schoolbook"/>
                <a:ea typeface="+mn-ea"/>
                <a:cs typeface="+mn-cs"/>
              </a:rPr>
              <a:t>Poseer domicilio Fiscal electrónico constituido</a:t>
            </a:r>
            <a:endParaRPr kumimoji="0" lang="es-ES" sz="2000" b="0" i="0" u="none" strike="noStrike" kern="1200" cap="none" spc="0" normalizeH="0" baseline="0" noProof="0" dirty="0">
              <a:ln>
                <a:noFill/>
              </a:ln>
              <a:solidFill>
                <a:prstClr val="black"/>
              </a:solidFill>
              <a:effectLst/>
              <a:uLnTx/>
              <a:uFillTx/>
              <a:latin typeface="Century Schoolbook"/>
              <a:ea typeface="+mn-ea"/>
              <a:cs typeface="+mn-cs"/>
            </a:endParaRPr>
          </a:p>
        </p:txBody>
      </p:sp>
      <p:pic>
        <p:nvPicPr>
          <p:cNvPr id="5" name="Imagen 4">
            <a:extLst>
              <a:ext uri="{FF2B5EF4-FFF2-40B4-BE49-F238E27FC236}">
                <a16:creationId xmlns:a16="http://schemas.microsoft.com/office/drawing/2014/main" id="{5D3A2B5A-FA29-B627-A902-8A380ED8F370}"/>
              </a:ext>
            </a:extLst>
          </p:cNvPr>
          <p:cNvPicPr>
            <a:picLocks noChangeAspect="1"/>
          </p:cNvPicPr>
          <p:nvPr/>
        </p:nvPicPr>
        <p:blipFill rotWithShape="1">
          <a:blip r:embed="rId2"/>
          <a:srcRect l="1963" t="12200" r="9052" b="40200"/>
          <a:stretch/>
        </p:blipFill>
        <p:spPr>
          <a:xfrm>
            <a:off x="1115616" y="2276872"/>
            <a:ext cx="5687121" cy="1711169"/>
          </a:xfrm>
          <a:prstGeom prst="rect">
            <a:avLst/>
          </a:prstGeom>
        </p:spPr>
      </p:pic>
    </p:spTree>
    <p:extLst>
      <p:ext uri="{BB962C8B-B14F-4D97-AF65-F5344CB8AC3E}">
        <p14:creationId xmlns:p14="http://schemas.microsoft.com/office/powerpoint/2010/main" val="2898924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428604"/>
            <a:ext cx="7467600" cy="6045348"/>
          </a:xfrm>
        </p:spPr>
        <p:txBody>
          <a:bodyPr>
            <a:normAutofit lnSpcReduction="10000"/>
          </a:bodyPr>
          <a:lstStyle/>
          <a:p>
            <a:r>
              <a:rPr lang="es-AR" sz="3200" b="1" cap="small" dirty="0">
                <a:solidFill>
                  <a:schemeClr val="tx2"/>
                </a:solidFill>
                <a:latin typeface="+mj-lt"/>
                <a:ea typeface="+mj-ea"/>
                <a:cs typeface="+mj-cs"/>
              </a:rPr>
              <a:t>¿CUAL ES LA FECHA DE VENCIMIENTO PARA PRESENTAR EL F.572 WEB?</a:t>
            </a:r>
            <a:br>
              <a:rPr lang="es-AR" i="1" dirty="0"/>
            </a:br>
            <a:br>
              <a:rPr lang="es-ES" sz="4500" dirty="0"/>
            </a:br>
            <a:r>
              <a:rPr lang="es-ES" sz="1800" dirty="0"/>
              <a:t>La declaración jurada de cada período fiscal, debe ser presentada hasta el 31 de marzo inclusive, del año inmediato siguiente al que se declara.</a:t>
            </a:r>
          </a:p>
          <a:p>
            <a:endParaRPr lang="es-ES" sz="1800" dirty="0"/>
          </a:p>
          <a:p>
            <a:pPr marL="0" indent="0">
              <a:buNone/>
            </a:pPr>
            <a:br>
              <a:rPr lang="es-ES" sz="1800" dirty="0"/>
            </a:br>
            <a:br>
              <a:rPr lang="es-ES" sz="1800" dirty="0"/>
            </a:br>
            <a:br>
              <a:rPr lang="es-ES" sz="4500" dirty="0"/>
            </a:br>
            <a:br>
              <a:rPr lang="es-ES" sz="4500" dirty="0"/>
            </a:br>
            <a:endParaRPr lang="es-ES" sz="4500" dirty="0"/>
          </a:p>
          <a:p>
            <a:endParaRPr lang="es-AR"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00042"/>
            <a:ext cx="7467600" cy="785818"/>
          </a:xfrm>
        </p:spPr>
        <p:txBody>
          <a:bodyPr>
            <a:noAutofit/>
          </a:bodyPr>
          <a:lstStyle/>
          <a:p>
            <a:r>
              <a:rPr lang="es-AR" sz="2800" dirty="0"/>
              <a:t>Formulario interactivo 572 web  Aplicativo </a:t>
            </a:r>
            <a:r>
              <a:rPr lang="es-ES" sz="2800" dirty="0"/>
              <a:t>SIRADIG - TRABAJADOR </a:t>
            </a:r>
          </a:p>
        </p:txBody>
      </p:sp>
      <p:pic>
        <p:nvPicPr>
          <p:cNvPr id="3074" name="Picture 2"/>
          <p:cNvPicPr>
            <a:picLocks noGrp="1" noChangeAspect="1" noChangeArrowheads="1"/>
          </p:cNvPicPr>
          <p:nvPr>
            <p:ph sz="quarter" idx="1"/>
          </p:nvPr>
        </p:nvPicPr>
        <p:blipFill>
          <a:blip r:embed="rId2"/>
          <a:srcRect/>
          <a:stretch>
            <a:fillRect/>
          </a:stretch>
        </p:blipFill>
        <p:spPr bwMode="auto">
          <a:xfrm>
            <a:off x="2071670" y="3857628"/>
            <a:ext cx="3571875" cy="2105025"/>
          </a:xfrm>
          <a:prstGeom prst="rect">
            <a:avLst/>
          </a:prstGeom>
          <a:noFill/>
          <a:ln w="9525">
            <a:noFill/>
            <a:miter lim="800000"/>
            <a:headEnd/>
            <a:tailEnd/>
          </a:ln>
          <a:effectLst/>
        </p:spPr>
      </p:pic>
      <p:sp>
        <p:nvSpPr>
          <p:cNvPr id="5" name="4 Rectángulo"/>
          <p:cNvSpPr/>
          <p:nvPr/>
        </p:nvSpPr>
        <p:spPr>
          <a:xfrm>
            <a:off x="714348" y="1428736"/>
            <a:ext cx="7286676" cy="2246769"/>
          </a:xfrm>
          <a:prstGeom prst="rect">
            <a:avLst/>
          </a:prstGeom>
        </p:spPr>
        <p:txBody>
          <a:bodyPr wrap="square">
            <a:spAutoFit/>
          </a:bodyPr>
          <a:lstStyle/>
          <a:p>
            <a:r>
              <a:rPr lang="es-ES" sz="2000" dirty="0"/>
              <a:t>Una vez que se haya autenticado en la página de AFIP, el Servicio Web le exhibirá la siguiente pantalla, donde se despliegan las distintas opciones de trabajo para ingresar los datos a tener en cuenta por parte de su agente de retención para realizar los cálculos de estos regímenes retentivos.</a:t>
            </a:r>
          </a:p>
          <a:p>
            <a:r>
              <a:rPr lang="es-ES" sz="2000" dirty="0"/>
              <a:t>Siendo éste el MENÚ PRINCIPAL.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Presentación de formulario para carga de deducciones</a:t>
            </a:r>
            <a:endParaRPr lang="es-ES" dirty="0"/>
          </a:p>
        </p:txBody>
      </p:sp>
      <p:sp>
        <p:nvSpPr>
          <p:cNvPr id="5" name="4 Marcador de contenido"/>
          <p:cNvSpPr>
            <a:spLocks noGrp="1"/>
          </p:cNvSpPr>
          <p:nvPr>
            <p:ph sz="quarter" idx="1"/>
          </p:nvPr>
        </p:nvSpPr>
        <p:spPr/>
        <p:txBody>
          <a:bodyPr>
            <a:normAutofit/>
          </a:bodyPr>
          <a:lstStyle/>
          <a:p>
            <a:r>
              <a:rPr lang="es-AR" sz="1800" dirty="0"/>
              <a:t>Una vez cargados los datos personales y los empleadores, se deberá proceder a la carga de las deducciones el impuesto correspondiente.</a:t>
            </a:r>
            <a:endParaRPr lang="es-ES" sz="1800" dirty="0"/>
          </a:p>
        </p:txBody>
      </p:sp>
      <p:pic>
        <p:nvPicPr>
          <p:cNvPr id="4098" name="Picture 2"/>
          <p:cNvPicPr>
            <a:picLocks noChangeAspect="1" noChangeArrowheads="1"/>
          </p:cNvPicPr>
          <p:nvPr/>
        </p:nvPicPr>
        <p:blipFill>
          <a:blip r:embed="rId2"/>
          <a:srcRect/>
          <a:stretch>
            <a:fillRect/>
          </a:stretch>
        </p:blipFill>
        <p:spPr bwMode="auto">
          <a:xfrm>
            <a:off x="1357290" y="2714620"/>
            <a:ext cx="5286412" cy="3518742"/>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1139</TotalTime>
  <Words>2123</Words>
  <Application>Microsoft Office PowerPoint</Application>
  <PresentationFormat>On-screen Show (4:3)</PresentationFormat>
  <Paragraphs>88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 Black</vt:lpstr>
      <vt:lpstr>Century Schoolbook</vt:lpstr>
      <vt:lpstr>Wingdings</vt:lpstr>
      <vt:lpstr>Wingdings 2</vt:lpstr>
      <vt:lpstr>Mirador</vt:lpstr>
      <vt:lpstr>Taller de  Impuesto a las ganancias</vt:lpstr>
      <vt:lpstr>Quiénes deberán confeccionar el “f. 572 web” a través del servicio siradig-trabajador?</vt:lpstr>
      <vt:lpstr>¿Qué es el siradig?</vt:lpstr>
      <vt:lpstr>¿Cómo se presenta el f. 572 web? </vt:lpstr>
      <vt:lpstr>PowerPoint Presentation</vt:lpstr>
      <vt:lpstr>PowerPoint Presentation</vt:lpstr>
      <vt:lpstr>PowerPoint Presentation</vt:lpstr>
      <vt:lpstr>Formulario interactivo 572 web  Aplicativo SIRADIG - TRABAJADOR </vt:lpstr>
      <vt:lpstr>Presentación de formulario para carga de deducciones</vt:lpstr>
      <vt:lpstr>Claves del impuesto a las ganancias</vt:lpstr>
      <vt:lpstr>Análisis de deducciones periodo fiscal 2022</vt:lpstr>
      <vt:lpstr>Análisis de deducciones periodo fiscal 2022</vt:lpstr>
      <vt:lpstr>Análisis de deducciones periodo fiscal 2022</vt:lpstr>
      <vt:lpstr>Análisis de deducciones periodo fiscal 2022</vt:lpstr>
      <vt:lpstr>Análisis de deducciones periodo fiscal 2022</vt:lpstr>
      <vt:lpstr>Análisis de deducciones periodo fiscal 2022</vt:lpstr>
      <vt:lpstr>Análisis de deducciones periodo fiscal 2022</vt:lpstr>
      <vt:lpstr>Deducciones ingresadas por el empleador </vt:lpstr>
      <vt:lpstr>PowerPoint Presentation</vt:lpstr>
      <vt:lpstr>Muchas Gracias   Andrea Sanfilippo Cel: 341-5608461 mail:  andreasanfilippo@hotmail.com.ar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Impuesto a las ganancias</dc:title>
  <dc:creator>Andrea</dc:creator>
  <cp:lastModifiedBy>Sanfilippo, Andrea Celeste</cp:lastModifiedBy>
  <cp:revision>44</cp:revision>
  <dcterms:created xsi:type="dcterms:W3CDTF">2023-02-28T00:57:39Z</dcterms:created>
  <dcterms:modified xsi:type="dcterms:W3CDTF">2023-03-19T15:14:10Z</dcterms:modified>
</cp:coreProperties>
</file>