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77" r:id="rId25"/>
    <p:sldId id="276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C66E08-B912-4CDE-9411-49961020904E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9A2175-DD10-40F7-B73F-256081B8D3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C66E08-B912-4CDE-9411-49961020904E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A2175-DD10-40F7-B73F-256081B8D3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C66E08-B912-4CDE-9411-49961020904E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A2175-DD10-40F7-B73F-256081B8D3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C66E08-B912-4CDE-9411-49961020904E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A2175-DD10-40F7-B73F-256081B8D323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C66E08-B912-4CDE-9411-49961020904E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A2175-DD10-40F7-B73F-256081B8D323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C66E08-B912-4CDE-9411-49961020904E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A2175-DD10-40F7-B73F-256081B8D323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C66E08-B912-4CDE-9411-49961020904E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A2175-DD10-40F7-B73F-256081B8D32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C66E08-B912-4CDE-9411-49961020904E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A2175-DD10-40F7-B73F-256081B8D323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C66E08-B912-4CDE-9411-49961020904E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A2175-DD10-40F7-B73F-256081B8D32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C66E08-B912-4CDE-9411-49961020904E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A2175-DD10-40F7-B73F-256081B8D32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C66E08-B912-4CDE-9411-49961020904E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9A2175-DD10-40F7-B73F-256081B8D323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C66E08-B912-4CDE-9411-49961020904E}" type="datetimeFigureOut">
              <a:rPr lang="es-ES" smtClean="0"/>
              <a:t>01/06/2017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9A2175-DD10-40F7-B73F-256081B8D32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68960"/>
            <a:ext cx="4169275" cy="2822025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pPr algn="ctr"/>
            <a:r>
              <a:rPr lang="es-ES" sz="5000" b="1" dirty="0" smtClean="0">
                <a:solidFill>
                  <a:srgbClr val="C00000"/>
                </a:solidFill>
                <a:latin typeface="Signika" panose="02010003020600000004" pitchFamily="2" charset="0"/>
              </a:rPr>
              <a:t>ESCUELA Y DOCENTES </a:t>
            </a:r>
            <a:br>
              <a:rPr lang="es-ES" sz="5000" b="1" dirty="0" smtClean="0">
                <a:solidFill>
                  <a:srgbClr val="C00000"/>
                </a:solidFill>
                <a:latin typeface="Signika" panose="02010003020600000004" pitchFamily="2" charset="0"/>
              </a:rPr>
            </a:br>
            <a:r>
              <a:rPr lang="es-ES" sz="5000" b="1" dirty="0" smtClean="0">
                <a:solidFill>
                  <a:srgbClr val="C00000"/>
                </a:solidFill>
                <a:latin typeface="Signika" panose="02010003020600000004" pitchFamily="2" charset="0"/>
              </a:rPr>
              <a:t>EN TIEMPOS DE </a:t>
            </a:r>
            <a:br>
              <a:rPr lang="es-ES" sz="5000" b="1" dirty="0" smtClean="0">
                <a:solidFill>
                  <a:srgbClr val="C00000"/>
                </a:solidFill>
                <a:latin typeface="Signika" panose="02010003020600000004" pitchFamily="2" charset="0"/>
              </a:rPr>
            </a:br>
            <a:r>
              <a:rPr lang="es-ES" sz="5000" b="1" dirty="0" smtClean="0">
                <a:solidFill>
                  <a:srgbClr val="C00000"/>
                </a:solidFill>
                <a:latin typeface="Signika" panose="02010003020600000004" pitchFamily="2" charset="0"/>
              </a:rPr>
              <a:t>VIOLENCIA CRECIENTE</a:t>
            </a:r>
            <a:endParaRPr lang="es-ES" sz="5000" b="1" dirty="0">
              <a:solidFill>
                <a:srgbClr val="C00000"/>
              </a:solidFill>
              <a:latin typeface="Signika" panose="020100030206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6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3365961" cy="471694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603468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C00000"/>
                </a:solidFill>
                <a:effectLst/>
              </a:rPr>
              <a:t>Energía eléctrica:</a:t>
            </a:r>
            <a:br>
              <a:rPr lang="es-ES" dirty="0">
                <a:solidFill>
                  <a:srgbClr val="C00000"/>
                </a:solidFill>
                <a:effectLst/>
              </a:rPr>
            </a:br>
            <a:r>
              <a:rPr lang="es-ES" sz="4500" dirty="0" smtClean="0">
                <a:solidFill>
                  <a:srgbClr val="0070C0"/>
                </a:solidFill>
                <a:effectLst/>
              </a:rPr>
              <a:t>9,8</a:t>
            </a:r>
            <a:r>
              <a:rPr lang="es-ES" dirty="0">
                <a:solidFill>
                  <a:srgbClr val="0070C0"/>
                </a:solidFill>
                <a:effectLst/>
              </a:rPr>
              <a:t>% </a:t>
            </a:r>
            <a:r>
              <a:rPr lang="es-ES" dirty="0">
                <a:solidFill>
                  <a:srgbClr val="C00000"/>
                </a:solidFill>
                <a:effectLst/>
              </a:rPr>
              <a:t>es usuario de la red con medidor</a:t>
            </a:r>
            <a:br>
              <a:rPr lang="es-ES" dirty="0">
                <a:solidFill>
                  <a:srgbClr val="C00000"/>
                </a:solidFill>
                <a:effectLst/>
              </a:rPr>
            </a:br>
            <a:r>
              <a:rPr lang="es-ES" sz="4500" dirty="0" smtClean="0">
                <a:solidFill>
                  <a:srgbClr val="0070C0"/>
                </a:solidFill>
                <a:effectLst/>
              </a:rPr>
              <a:t>87,9</a:t>
            </a:r>
            <a:r>
              <a:rPr lang="es-ES" dirty="0" smtClean="0">
                <a:solidFill>
                  <a:srgbClr val="0070C0"/>
                </a:solidFill>
                <a:effectLst/>
              </a:rPr>
              <a:t>%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 </a:t>
            </a:r>
            <a:r>
              <a:rPr lang="es-ES" dirty="0">
                <a:solidFill>
                  <a:srgbClr val="C00000"/>
                </a:solidFill>
                <a:effectLst/>
              </a:rPr>
              <a:t>tiene una 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conexión </a:t>
            </a:r>
            <a:r>
              <a:rPr lang="es-ES" dirty="0">
                <a:solidFill>
                  <a:srgbClr val="C00000"/>
                </a:solidFill>
                <a:effectLst/>
              </a:rPr>
              <a:t>irregular, 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y </a:t>
            </a:r>
            <a:r>
              <a:rPr lang="es-ES" sz="5000" dirty="0" smtClean="0">
                <a:solidFill>
                  <a:srgbClr val="0070C0"/>
                </a:solidFill>
                <a:effectLst/>
              </a:rPr>
              <a:t>2,3%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 </a:t>
            </a:r>
            <a:r>
              <a:rPr lang="es-ES" sz="3700" dirty="0">
                <a:solidFill>
                  <a:srgbClr val="C00000"/>
                </a:solidFill>
                <a:effectLst/>
              </a:rPr>
              <a:t>usa la red con medidor comunitario </a:t>
            </a:r>
            <a:r>
              <a:rPr lang="es-ES" sz="3700" dirty="0" smtClean="0">
                <a:solidFill>
                  <a:srgbClr val="C00000"/>
                </a:solidFill>
                <a:effectLst/>
              </a:rPr>
              <a:t>o social</a:t>
            </a:r>
            <a:r>
              <a:rPr lang="es-ES" sz="3700" dirty="0">
                <a:solidFill>
                  <a:srgbClr val="C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52768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40968"/>
            <a:ext cx="4773612" cy="2685157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pPr algn="ctr"/>
            <a:r>
              <a:rPr lang="es-ES" sz="5000" dirty="0">
                <a:solidFill>
                  <a:srgbClr val="C00000"/>
                </a:solidFill>
                <a:effectLst/>
              </a:rPr>
              <a:t>En el mes de abril, </a:t>
            </a:r>
            <a:r>
              <a:rPr lang="es-ES" sz="5000" dirty="0" smtClean="0">
                <a:solidFill>
                  <a:srgbClr val="C00000"/>
                </a:solidFill>
                <a:effectLst/>
              </a:rPr>
              <a:t/>
            </a:r>
            <a:br>
              <a:rPr lang="es-ES" sz="5000" dirty="0" smtClean="0">
                <a:solidFill>
                  <a:srgbClr val="C00000"/>
                </a:solidFill>
                <a:effectLst/>
              </a:rPr>
            </a:br>
            <a:r>
              <a:rPr lang="es-ES" sz="5000" dirty="0" smtClean="0">
                <a:solidFill>
                  <a:srgbClr val="C00000"/>
                </a:solidFill>
                <a:effectLst/>
              </a:rPr>
              <a:t>la </a:t>
            </a:r>
            <a:r>
              <a:rPr lang="es-ES" sz="5000" dirty="0">
                <a:solidFill>
                  <a:srgbClr val="0070C0"/>
                </a:solidFill>
                <a:effectLst/>
              </a:rPr>
              <a:t>canasta </a:t>
            </a:r>
            <a:r>
              <a:rPr lang="es-ES" sz="5000" dirty="0" smtClean="0">
                <a:solidFill>
                  <a:srgbClr val="0070C0"/>
                </a:solidFill>
                <a:effectLst/>
              </a:rPr>
              <a:t>familiar</a:t>
            </a:r>
            <a:r>
              <a:rPr lang="es-ES" sz="5000" dirty="0">
                <a:solidFill>
                  <a:srgbClr val="0070C0"/>
                </a:solidFill>
                <a:effectLst/>
              </a:rPr>
              <a:t> </a:t>
            </a:r>
            <a:r>
              <a:rPr lang="es-ES" sz="5000" dirty="0" smtClean="0">
                <a:solidFill>
                  <a:srgbClr val="C00000"/>
                </a:solidFill>
                <a:effectLst/>
              </a:rPr>
              <a:t>era </a:t>
            </a:r>
            <a:br>
              <a:rPr lang="es-ES" sz="5000" dirty="0" smtClean="0">
                <a:solidFill>
                  <a:srgbClr val="C00000"/>
                </a:solidFill>
                <a:effectLst/>
              </a:rPr>
            </a:br>
            <a:r>
              <a:rPr lang="es-ES" sz="5000" dirty="0" smtClean="0">
                <a:solidFill>
                  <a:srgbClr val="C00000"/>
                </a:solidFill>
                <a:effectLst/>
              </a:rPr>
              <a:t>de </a:t>
            </a:r>
            <a:r>
              <a:rPr lang="es-ES" sz="7000" dirty="0" smtClean="0">
                <a:solidFill>
                  <a:srgbClr val="0070C0"/>
                </a:solidFill>
                <a:effectLst/>
              </a:rPr>
              <a:t>$</a:t>
            </a:r>
            <a:r>
              <a:rPr lang="es-ES" sz="9000" dirty="0" smtClean="0">
                <a:solidFill>
                  <a:srgbClr val="0070C0"/>
                </a:solidFill>
                <a:effectLst/>
              </a:rPr>
              <a:t>23.340</a:t>
            </a:r>
            <a:r>
              <a:rPr lang="es-ES" sz="9000" dirty="0" smtClean="0">
                <a:solidFill>
                  <a:srgbClr val="C00000"/>
                </a:solidFill>
                <a:effectLst/>
              </a:rPr>
              <a:t>*</a:t>
            </a:r>
            <a:endParaRPr lang="es-ES" sz="9000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092280" y="643701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*(ATE-INDEC</a:t>
            </a:r>
            <a:r>
              <a:rPr lang="es-E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77425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90000"/>
          </a:bodyPr>
          <a:lstStyle/>
          <a:p>
            <a:r>
              <a:rPr lang="es-ES" sz="5000" dirty="0">
                <a:solidFill>
                  <a:srgbClr val="C00000"/>
                </a:solidFill>
                <a:effectLst/>
              </a:rPr>
              <a:t>La </a:t>
            </a:r>
            <a:r>
              <a:rPr lang="es-ES" sz="5000" dirty="0">
                <a:solidFill>
                  <a:srgbClr val="0070C0"/>
                </a:solidFill>
                <a:effectLst/>
              </a:rPr>
              <a:t>inflación</a:t>
            </a:r>
            <a:r>
              <a:rPr lang="es-ES" sz="5000" dirty="0">
                <a:solidFill>
                  <a:srgbClr val="C00000"/>
                </a:solidFill>
                <a:effectLst/>
              </a:rPr>
              <a:t> de este año, </a:t>
            </a:r>
            <a:r>
              <a:rPr lang="es-ES" sz="5000" dirty="0" smtClean="0">
                <a:solidFill>
                  <a:srgbClr val="C00000"/>
                </a:solidFill>
                <a:effectLst/>
              </a:rPr>
              <a:t/>
            </a:r>
            <a:br>
              <a:rPr lang="es-ES" sz="5000" dirty="0" smtClean="0">
                <a:solidFill>
                  <a:srgbClr val="C00000"/>
                </a:solidFill>
                <a:effectLst/>
              </a:rPr>
            </a:br>
            <a:r>
              <a:rPr lang="es-ES" dirty="0" smtClean="0">
                <a:solidFill>
                  <a:srgbClr val="C00000"/>
                </a:solidFill>
                <a:effectLst/>
              </a:rPr>
              <a:t>lleva </a:t>
            </a:r>
            <a:r>
              <a:rPr lang="es-ES" dirty="0">
                <a:solidFill>
                  <a:srgbClr val="C00000"/>
                </a:solidFill>
                <a:effectLst/>
              </a:rPr>
              <a:t>un acumulado del </a:t>
            </a:r>
            <a:r>
              <a:rPr lang="es-ES" sz="5000" dirty="0">
                <a:solidFill>
                  <a:srgbClr val="0070C0"/>
                </a:solidFill>
                <a:effectLst/>
              </a:rPr>
              <a:t>10%</a:t>
            </a:r>
            <a:r>
              <a:rPr lang="es-ES" dirty="0">
                <a:solidFill>
                  <a:srgbClr val="C00000"/>
                </a:solidFill>
                <a:effectLst/>
              </a:rPr>
              <a:t>, </a:t>
            </a:r>
            <a:r>
              <a:rPr lang="es-ES" dirty="0" smtClean="0">
                <a:solidFill>
                  <a:srgbClr val="C00000"/>
                </a:solidFill>
                <a:effectLst/>
              </a:rPr>
              <a:t/>
            </a:r>
            <a:br>
              <a:rPr lang="es-ES" dirty="0" smtClean="0">
                <a:solidFill>
                  <a:srgbClr val="C00000"/>
                </a:solidFill>
                <a:effectLst/>
              </a:rPr>
            </a:br>
            <a:r>
              <a:rPr lang="es-ES" dirty="0" smtClean="0">
                <a:solidFill>
                  <a:srgbClr val="C00000"/>
                </a:solidFill>
                <a:effectLst/>
              </a:rPr>
              <a:t>muy </a:t>
            </a:r>
            <a:r>
              <a:rPr lang="es-ES" dirty="0">
                <a:solidFill>
                  <a:srgbClr val="C00000"/>
                </a:solidFill>
                <a:effectLst/>
              </a:rPr>
              <a:t>por encima del promedio 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de </a:t>
            </a:r>
            <a:r>
              <a:rPr lang="es-ES" sz="5000" dirty="0" smtClean="0">
                <a:solidFill>
                  <a:srgbClr val="0070C0"/>
                </a:solidFill>
                <a:effectLst/>
              </a:rPr>
              <a:t>1,5 </a:t>
            </a:r>
            <a:r>
              <a:rPr lang="es-ES" sz="5000" dirty="0">
                <a:solidFill>
                  <a:srgbClr val="0070C0"/>
                </a:solidFill>
                <a:effectLst/>
              </a:rPr>
              <a:t>mensual</a:t>
            </a:r>
            <a:r>
              <a:rPr lang="es-ES" dirty="0">
                <a:solidFill>
                  <a:srgbClr val="0070C0"/>
                </a:solidFill>
                <a:effectLst/>
              </a:rPr>
              <a:t> </a:t>
            </a:r>
            <a:r>
              <a:rPr lang="es-ES" dirty="0">
                <a:solidFill>
                  <a:srgbClr val="C00000"/>
                </a:solidFill>
                <a:effectLst/>
              </a:rPr>
              <a:t>proyectado por el gobierno.</a:t>
            </a:r>
            <a:br>
              <a:rPr lang="es-ES" dirty="0">
                <a:solidFill>
                  <a:srgbClr val="C00000"/>
                </a:solidFill>
                <a:effectLst/>
              </a:rPr>
            </a:br>
            <a:r>
              <a:rPr lang="es-ES" dirty="0">
                <a:solidFill>
                  <a:srgbClr val="C00000"/>
                </a:solidFill>
                <a:effectLst/>
              </a:rPr>
              <a:t>La perspectiva para el año indicaría que la inflación anual superará holgadamente el </a:t>
            </a:r>
            <a:r>
              <a:rPr lang="es-ES" sz="5000" dirty="0">
                <a:solidFill>
                  <a:srgbClr val="C00000"/>
                </a:solidFill>
                <a:effectLst/>
              </a:rPr>
              <a:t>25</a:t>
            </a:r>
            <a:r>
              <a:rPr lang="es-ES" dirty="0">
                <a:solidFill>
                  <a:srgbClr val="C00000"/>
                </a:solidFill>
                <a:effectLst/>
              </a:rPr>
              <a:t>%</a:t>
            </a: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772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968552"/>
          </a:xfrm>
        </p:spPr>
        <p:txBody>
          <a:bodyPr>
            <a:normAutofit fontScale="90000"/>
          </a:bodyPr>
          <a:lstStyle/>
          <a:p>
            <a:r>
              <a:rPr lang="es-ES" sz="4600" dirty="0">
                <a:solidFill>
                  <a:srgbClr val="C00000"/>
                </a:solidFill>
                <a:effectLst/>
              </a:rPr>
              <a:t>El </a:t>
            </a:r>
            <a:r>
              <a:rPr lang="es-ES" sz="4600" dirty="0">
                <a:solidFill>
                  <a:srgbClr val="0070C0"/>
                </a:solidFill>
                <a:effectLst/>
              </a:rPr>
              <a:t>poder adquisitivo </a:t>
            </a:r>
            <a:r>
              <a:rPr lang="es-ES" sz="4600" dirty="0">
                <a:solidFill>
                  <a:srgbClr val="C00000"/>
                </a:solidFill>
                <a:effectLst/>
              </a:rPr>
              <a:t>de quienes aún tenemos </a:t>
            </a:r>
            <a:r>
              <a:rPr lang="es-ES" sz="4600" dirty="0" smtClean="0">
                <a:solidFill>
                  <a:srgbClr val="C00000"/>
                </a:solidFill>
                <a:effectLst/>
              </a:rPr>
              <a:t>un salario </a:t>
            </a:r>
            <a:r>
              <a:rPr lang="es-ES" sz="4600" dirty="0" smtClean="0">
                <a:solidFill>
                  <a:srgbClr val="0070C0"/>
                </a:solidFill>
                <a:effectLst/>
              </a:rPr>
              <a:t>decrece</a:t>
            </a:r>
            <a:r>
              <a:rPr lang="es-ES" sz="4600" dirty="0">
                <a:solidFill>
                  <a:srgbClr val="0070C0"/>
                </a:solidFill>
                <a:effectLst/>
              </a:rPr>
              <a:t>.</a:t>
            </a:r>
            <a:r>
              <a:rPr lang="es-ES" sz="4600" dirty="0">
                <a:solidFill>
                  <a:srgbClr val="C00000"/>
                </a:solidFill>
                <a:effectLst/>
              </a:rPr>
              <a:t/>
            </a:r>
            <a:br>
              <a:rPr lang="es-ES" sz="4600" dirty="0">
                <a:solidFill>
                  <a:srgbClr val="C00000"/>
                </a:solidFill>
                <a:effectLst/>
              </a:rPr>
            </a:br>
            <a:r>
              <a:rPr lang="es-ES" sz="4600" dirty="0">
                <a:solidFill>
                  <a:srgbClr val="C00000"/>
                </a:solidFill>
                <a:effectLst/>
              </a:rPr>
              <a:t>En los sectores con trabajo informal, temporal o desocupados, esto es aún mucho más grave.</a:t>
            </a: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04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05672"/>
            <a:ext cx="2304256" cy="230425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300" dirty="0">
                <a:solidFill>
                  <a:srgbClr val="C00000"/>
                </a:solidFill>
                <a:effectLst/>
              </a:rPr>
              <a:t>A la vez el </a:t>
            </a:r>
            <a:r>
              <a:rPr lang="es-ES" sz="3300" dirty="0" smtClean="0">
                <a:solidFill>
                  <a:srgbClr val="C00000"/>
                </a:solidFill>
                <a:effectLst/>
              </a:rPr>
              <a:t>sistema incentiva</a:t>
            </a:r>
            <a:r>
              <a:rPr lang="es-ES" sz="3300" dirty="0">
                <a:solidFill>
                  <a:srgbClr val="C00000"/>
                </a:solidFill>
                <a:effectLst/>
              </a:rPr>
              <a:t> </a:t>
            </a:r>
            <a:r>
              <a:rPr lang="es-ES" sz="3300" dirty="0" smtClean="0">
                <a:solidFill>
                  <a:srgbClr val="C00000"/>
                </a:solidFill>
                <a:effectLst/>
              </a:rPr>
              <a:t/>
            </a:r>
            <a:br>
              <a:rPr lang="es-ES" sz="3300" dirty="0" smtClean="0">
                <a:solidFill>
                  <a:srgbClr val="C00000"/>
                </a:solidFill>
                <a:effectLst/>
              </a:rPr>
            </a:br>
            <a:r>
              <a:rPr lang="es-ES" sz="3300" dirty="0" smtClean="0">
                <a:solidFill>
                  <a:srgbClr val="C00000"/>
                </a:solidFill>
                <a:effectLst/>
              </a:rPr>
              <a:t>permanentemente</a:t>
            </a:r>
            <a:r>
              <a:rPr lang="es-ES" sz="3300" dirty="0">
                <a:solidFill>
                  <a:srgbClr val="C00000"/>
                </a:solidFill>
                <a:effectLst/>
              </a:rPr>
              <a:t> </a:t>
            </a:r>
            <a:r>
              <a:rPr lang="es-ES" sz="3300" dirty="0" smtClean="0">
                <a:solidFill>
                  <a:srgbClr val="C00000"/>
                </a:solidFill>
                <a:effectLst/>
              </a:rPr>
              <a:t>a </a:t>
            </a:r>
            <a:r>
              <a:rPr lang="es-ES" sz="3300" dirty="0">
                <a:solidFill>
                  <a:srgbClr val="C00000"/>
                </a:solidFill>
                <a:effectLst/>
              </a:rPr>
              <a:t>la posesión de objetos de necesidad y superfluos con valores inaccesibles. Esto produce cada vez mayor </a:t>
            </a:r>
            <a:r>
              <a:rPr lang="es-ES" sz="3300" dirty="0">
                <a:solidFill>
                  <a:srgbClr val="0070C0"/>
                </a:solidFill>
                <a:effectLst/>
              </a:rPr>
              <a:t>frustración y enojo en la población juvenil.</a:t>
            </a:r>
            <a:r>
              <a:rPr lang="es-ES" dirty="0">
                <a:solidFill>
                  <a:srgbClr val="0070C0"/>
                </a:solidFill>
                <a:effectLst/>
              </a:rPr>
              <a:t/>
            </a:r>
            <a:br>
              <a:rPr lang="es-ES" dirty="0">
                <a:solidFill>
                  <a:srgbClr val="0070C0"/>
                </a:solidFill>
                <a:effectLst/>
              </a:rPr>
            </a:b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8610">
            <a:off x="2987824" y="2852936"/>
            <a:ext cx="3168352" cy="31683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73624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30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06689"/>
            <a:ext cx="3809893" cy="2688091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C00000"/>
                </a:solidFill>
                <a:effectLst/>
              </a:rPr>
              <a:t>El entramado del </a:t>
            </a:r>
            <a:r>
              <a:rPr lang="es-ES" dirty="0">
                <a:solidFill>
                  <a:srgbClr val="0070C0"/>
                </a:solidFill>
                <a:effectLst/>
              </a:rPr>
              <a:t>narcotráfico</a:t>
            </a:r>
            <a:r>
              <a:rPr lang="es-ES" dirty="0">
                <a:solidFill>
                  <a:srgbClr val="C00000"/>
                </a:solidFill>
                <a:effectLst/>
              </a:rPr>
              <a:t> ha cambiado la vida en los barrios: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2736304" cy="37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4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es-ES" sz="3700" dirty="0">
                <a:solidFill>
                  <a:srgbClr val="C00000"/>
                </a:solidFill>
                <a:effectLst/>
              </a:rPr>
              <a:t>Creando adictos, soldaditos que abandonan la escuela, bandas, lucha por los territorios, revanchas, asesinatos de nuestros alumnos, tutelaje y hasta proyectos de vida para las familias en condiciones de mayor vulnerabilidad.</a:t>
            </a:r>
            <a:br>
              <a:rPr lang="es-ES" sz="3700" dirty="0">
                <a:solidFill>
                  <a:srgbClr val="C00000"/>
                </a:solidFill>
                <a:effectLst/>
              </a:rPr>
            </a:br>
            <a:r>
              <a:rPr lang="es-ES" sz="3700" dirty="0">
                <a:solidFill>
                  <a:srgbClr val="C00000"/>
                </a:solidFill>
                <a:effectLst/>
              </a:rPr>
              <a:t>Este perverso flagelo </a:t>
            </a:r>
            <a:r>
              <a:rPr lang="es-ES" sz="3700" dirty="0" smtClean="0">
                <a:solidFill>
                  <a:srgbClr val="0070C0"/>
                </a:solidFill>
                <a:effectLst/>
              </a:rPr>
              <a:t>está </a:t>
            </a:r>
            <a:r>
              <a:rPr lang="es-ES" sz="3700" dirty="0">
                <a:solidFill>
                  <a:srgbClr val="0070C0"/>
                </a:solidFill>
                <a:effectLst/>
              </a:rPr>
              <a:t>derribando</a:t>
            </a:r>
            <a:r>
              <a:rPr lang="es-ES" sz="3700" dirty="0">
                <a:solidFill>
                  <a:srgbClr val="C00000"/>
                </a:solidFill>
                <a:effectLst/>
              </a:rPr>
              <a:t> límites, códigos, </a:t>
            </a:r>
            <a:r>
              <a:rPr lang="es-ES" sz="3700" dirty="0">
                <a:solidFill>
                  <a:srgbClr val="0070C0"/>
                </a:solidFill>
                <a:effectLst/>
              </a:rPr>
              <a:t>vínculos familiares, </a:t>
            </a:r>
            <a:r>
              <a:rPr lang="es-ES" sz="3700" dirty="0" smtClean="0">
                <a:solidFill>
                  <a:srgbClr val="0070C0"/>
                </a:solidFill>
                <a:effectLst/>
              </a:rPr>
              <a:t>vínculos </a:t>
            </a:r>
            <a:r>
              <a:rPr lang="es-ES" sz="3700" dirty="0">
                <a:solidFill>
                  <a:srgbClr val="0070C0"/>
                </a:solidFill>
                <a:effectLst/>
              </a:rPr>
              <a:t>escolares</a:t>
            </a:r>
            <a:r>
              <a:rPr lang="es-ES" sz="3700" dirty="0">
                <a:solidFill>
                  <a:srgbClr val="C00000"/>
                </a:solidFill>
                <a:effectLst/>
              </a:rPr>
              <a:t>, y hasta la negación del otro como sujeto.</a:t>
            </a: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8569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256584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C00000"/>
                </a:solidFill>
                <a:effectLst/>
              </a:rPr>
              <a:t>El impacto  de este fenómeno hacia la vida escolar es de una magnitud que sentimos, padecemos pero aún tal vez, no podemos dimensionar y en muchos casos sentimos impotencia ante el </a:t>
            </a:r>
            <a:r>
              <a:rPr lang="es-ES" dirty="0">
                <a:solidFill>
                  <a:srgbClr val="0070C0"/>
                </a:solidFill>
                <a:effectLst/>
              </a:rPr>
              <a:t>abandono del Estado.</a:t>
            </a: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r>
              <a:rPr lang="es-ES" dirty="0">
                <a:effectLst/>
              </a:rPr>
              <a:t> </a:t>
            </a:r>
            <a:br>
              <a:rPr lang="es-ES" dirty="0">
                <a:effectLst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183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206">
            <a:off x="1466336" y="3113606"/>
            <a:ext cx="1575140" cy="2566838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es-ES" sz="4500" dirty="0">
                <a:solidFill>
                  <a:srgbClr val="C00000"/>
                </a:solidFill>
                <a:effectLst/>
              </a:rPr>
              <a:t>¿Oportunidad para quién?</a:t>
            </a:r>
            <a:endParaRPr lang="es-ES" sz="4500" dirty="0">
              <a:solidFill>
                <a:srgbClr val="C00000"/>
              </a:solidFill>
            </a:endParaRPr>
          </a:p>
        </p:txBody>
      </p:sp>
      <p:pic>
        <p:nvPicPr>
          <p:cNvPr id="5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206">
            <a:off x="3515714" y="2053004"/>
            <a:ext cx="2204123" cy="3591825"/>
          </a:xfrm>
          <a:prstGeom prst="rect">
            <a:avLst/>
          </a:prstGeom>
        </p:spPr>
      </p:pic>
      <p:pic>
        <p:nvPicPr>
          <p:cNvPr id="6" name="3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206">
            <a:off x="5783723" y="2784033"/>
            <a:ext cx="1557666" cy="2538362"/>
          </a:xfrm>
          <a:prstGeom prst="rect">
            <a:avLst/>
          </a:prstGeom>
        </p:spPr>
      </p:pic>
      <p:pic>
        <p:nvPicPr>
          <p:cNvPr id="7" name="3 Marcador de contenid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206">
            <a:off x="2950460" y="4048024"/>
            <a:ext cx="1416647" cy="2308559"/>
          </a:xfrm>
          <a:prstGeom prst="rect">
            <a:avLst/>
          </a:prstGeom>
        </p:spPr>
      </p:pic>
      <p:pic>
        <p:nvPicPr>
          <p:cNvPr id="8" name="3 Marcador de contenid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206">
            <a:off x="5697345" y="5348140"/>
            <a:ext cx="662540" cy="10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3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5544616"/>
          </a:xfrm>
        </p:spPr>
        <p:txBody>
          <a:bodyPr>
            <a:noAutofit/>
          </a:bodyPr>
          <a:lstStyle/>
          <a:p>
            <a:r>
              <a:rPr lang="es-ES" sz="4500" dirty="0">
                <a:solidFill>
                  <a:srgbClr val="C00000"/>
                </a:solidFill>
                <a:effectLst/>
              </a:rPr>
              <a:t>En una </a:t>
            </a:r>
            <a:r>
              <a:rPr lang="es-ES" sz="4500" dirty="0">
                <a:solidFill>
                  <a:srgbClr val="0070C0"/>
                </a:solidFill>
                <a:effectLst/>
              </a:rPr>
              <a:t>sociedad</a:t>
            </a:r>
            <a:r>
              <a:rPr lang="es-ES" sz="4500" dirty="0">
                <a:solidFill>
                  <a:srgbClr val="C00000"/>
                </a:solidFill>
                <a:effectLst/>
              </a:rPr>
              <a:t> cada vez </a:t>
            </a:r>
            <a:r>
              <a:rPr lang="es-ES" sz="4500" dirty="0" smtClean="0">
                <a:solidFill>
                  <a:srgbClr val="C00000"/>
                </a:solidFill>
                <a:effectLst/>
              </a:rPr>
              <a:t>más </a:t>
            </a:r>
            <a:r>
              <a:rPr lang="es-ES" sz="4500" dirty="0" smtClean="0">
                <a:solidFill>
                  <a:srgbClr val="0070C0"/>
                </a:solidFill>
                <a:effectLst/>
              </a:rPr>
              <a:t>desigual </a:t>
            </a:r>
            <a:r>
              <a:rPr lang="es-ES" sz="4500" dirty="0">
                <a:solidFill>
                  <a:srgbClr val="C00000"/>
                </a:solidFill>
                <a:effectLst/>
              </a:rPr>
              <a:t>los lazos sociales se </a:t>
            </a:r>
            <a:r>
              <a:rPr lang="es-ES" sz="4500" dirty="0" smtClean="0">
                <a:solidFill>
                  <a:srgbClr val="C00000"/>
                </a:solidFill>
                <a:effectLst/>
              </a:rPr>
              <a:t>van deteriorando</a:t>
            </a:r>
            <a:r>
              <a:rPr lang="es-ES" sz="4500" dirty="0">
                <a:solidFill>
                  <a:srgbClr val="C00000"/>
                </a:solidFill>
                <a:effectLst/>
              </a:rPr>
              <a:t>.</a:t>
            </a:r>
            <a:br>
              <a:rPr lang="es-ES" sz="4500" dirty="0">
                <a:solidFill>
                  <a:srgbClr val="C00000"/>
                </a:solidFill>
                <a:effectLst/>
              </a:rPr>
            </a:br>
            <a:r>
              <a:rPr lang="es-ES" sz="4500" dirty="0">
                <a:solidFill>
                  <a:srgbClr val="C00000"/>
                </a:solidFill>
                <a:effectLst/>
              </a:rPr>
              <a:t>La violencia atraviesa la escuela generando </a:t>
            </a:r>
            <a:r>
              <a:rPr lang="es-ES" sz="4500" dirty="0">
                <a:solidFill>
                  <a:srgbClr val="0070C0"/>
                </a:solidFill>
                <a:effectLst/>
              </a:rPr>
              <a:t>problemáticas</a:t>
            </a:r>
            <a:r>
              <a:rPr lang="es-ES" sz="4500" dirty="0">
                <a:solidFill>
                  <a:srgbClr val="C00000"/>
                </a:solidFill>
                <a:effectLst/>
              </a:rPr>
              <a:t> que no podemos resolver.</a:t>
            </a:r>
            <a:r>
              <a:rPr lang="es-ES" sz="3400" dirty="0">
                <a:solidFill>
                  <a:srgbClr val="C00000"/>
                </a:solidFill>
                <a:effectLst/>
              </a:rPr>
              <a:t/>
            </a:r>
            <a:br>
              <a:rPr lang="es-ES" sz="3400" dirty="0">
                <a:solidFill>
                  <a:srgbClr val="C00000"/>
                </a:solidFill>
                <a:effectLst/>
              </a:rPr>
            </a:br>
            <a:endParaRPr lang="es-ES" sz="34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911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329837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>
                <a:solidFill>
                  <a:srgbClr val="C00000"/>
                </a:solidFill>
                <a:effectLst/>
              </a:rPr>
              <a:t>Necesitamos un </a:t>
            </a:r>
            <a:r>
              <a:rPr lang="es-ES" sz="4400" dirty="0" smtClean="0">
                <a:solidFill>
                  <a:srgbClr val="C00000"/>
                </a:solidFill>
                <a:effectLst/>
              </a:rPr>
              <a:t>espacio para</a:t>
            </a:r>
            <a:r>
              <a:rPr lang="es-ES" sz="4400" dirty="0">
                <a:solidFill>
                  <a:srgbClr val="C00000"/>
                </a:solidFill>
                <a:effectLst/>
              </a:rPr>
              <a:t> </a:t>
            </a:r>
            <a:r>
              <a:rPr lang="es-ES" sz="4400" dirty="0" smtClean="0">
                <a:solidFill>
                  <a:srgbClr val="C00000"/>
                </a:solidFill>
                <a:effectLst/>
              </a:rPr>
              <a:t/>
            </a:r>
            <a:br>
              <a:rPr lang="es-ES" sz="4400" dirty="0" smtClean="0">
                <a:solidFill>
                  <a:srgbClr val="C00000"/>
                </a:solidFill>
                <a:effectLst/>
              </a:rPr>
            </a:br>
            <a:r>
              <a:rPr lang="es-ES" sz="4400" dirty="0" smtClean="0">
                <a:solidFill>
                  <a:srgbClr val="C00000"/>
                </a:solidFill>
                <a:effectLst/>
              </a:rPr>
              <a:t>debatir</a:t>
            </a:r>
            <a:r>
              <a:rPr lang="es-ES" sz="4400" dirty="0">
                <a:solidFill>
                  <a:srgbClr val="C00000"/>
                </a:solidFill>
                <a:effectLst/>
              </a:rPr>
              <a:t> </a:t>
            </a:r>
            <a:r>
              <a:rPr lang="es-ES" sz="4400" dirty="0" smtClean="0">
                <a:solidFill>
                  <a:srgbClr val="C00000"/>
                </a:solidFill>
                <a:effectLst/>
              </a:rPr>
              <a:t>en </a:t>
            </a:r>
            <a:r>
              <a:rPr lang="es-ES" sz="4400" dirty="0">
                <a:solidFill>
                  <a:srgbClr val="C00000"/>
                </a:solidFill>
                <a:effectLst/>
              </a:rPr>
              <a:t>cada escuela.</a:t>
            </a:r>
            <a:br>
              <a:rPr lang="es-ES" sz="4400" dirty="0">
                <a:solidFill>
                  <a:srgbClr val="C00000"/>
                </a:solidFill>
                <a:effectLst/>
              </a:rPr>
            </a:br>
            <a:r>
              <a:rPr lang="es-ES" sz="4400" dirty="0">
                <a:solidFill>
                  <a:srgbClr val="C00000"/>
                </a:solidFill>
                <a:effectLst/>
              </a:rPr>
              <a:t>Realizar </a:t>
            </a:r>
            <a:r>
              <a:rPr lang="es-ES" sz="4400" dirty="0" smtClean="0">
                <a:solidFill>
                  <a:srgbClr val="C00000"/>
                </a:solidFill>
                <a:effectLst/>
              </a:rPr>
              <a:t>jornadas</a:t>
            </a:r>
            <a:r>
              <a:rPr lang="es-ES" sz="4400" dirty="0">
                <a:solidFill>
                  <a:srgbClr val="C00000"/>
                </a:solidFill>
                <a:effectLst/>
              </a:rPr>
              <a:t> </a:t>
            </a:r>
            <a:r>
              <a:rPr lang="es-ES" sz="4400" dirty="0" smtClean="0">
                <a:solidFill>
                  <a:srgbClr val="C00000"/>
                </a:solidFill>
                <a:effectLst/>
              </a:rPr>
              <a:t>gremiales, </a:t>
            </a:r>
            <a:br>
              <a:rPr lang="es-ES" sz="4400" dirty="0" smtClean="0">
                <a:solidFill>
                  <a:srgbClr val="C00000"/>
                </a:solidFill>
                <a:effectLst/>
              </a:rPr>
            </a:br>
            <a:r>
              <a:rPr lang="es-ES" sz="4400" dirty="0" smtClean="0">
                <a:solidFill>
                  <a:srgbClr val="C00000"/>
                </a:solidFill>
                <a:effectLst/>
              </a:rPr>
              <a:t>unir los </a:t>
            </a:r>
            <a:r>
              <a:rPr lang="es-ES" sz="4400" dirty="0">
                <a:solidFill>
                  <a:srgbClr val="C00000"/>
                </a:solidFill>
                <a:effectLst/>
              </a:rPr>
              <a:t>reclamos y ponerlos en la calle.</a:t>
            </a: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75" y="3501008"/>
            <a:ext cx="3755796" cy="2506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99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88632"/>
          </a:xfrm>
        </p:spPr>
        <p:txBody>
          <a:bodyPr>
            <a:noAutofit/>
          </a:bodyPr>
          <a:lstStyle/>
          <a:p>
            <a:r>
              <a:rPr lang="es-ES" sz="4000" dirty="0">
                <a:solidFill>
                  <a:srgbClr val="C00000"/>
                </a:solidFill>
                <a:effectLst/>
              </a:rPr>
              <a:t>Los medios de comunicación no miden, a la hora de informar, exponiendo con crueldad determinados conflictos entre comunidad y escuela</a:t>
            </a:r>
            <a:r>
              <a:rPr lang="es-ES" sz="4000" dirty="0" smtClean="0">
                <a:solidFill>
                  <a:srgbClr val="C00000"/>
                </a:solidFill>
                <a:effectLst/>
              </a:rPr>
              <a:t>.</a:t>
            </a:r>
            <a:br>
              <a:rPr lang="es-ES" sz="4000" dirty="0" smtClean="0">
                <a:solidFill>
                  <a:srgbClr val="C00000"/>
                </a:solidFill>
                <a:effectLst/>
              </a:rPr>
            </a:br>
            <a:r>
              <a:rPr lang="es-ES" sz="4000" dirty="0" smtClean="0">
                <a:solidFill>
                  <a:srgbClr val="C00000"/>
                </a:solidFill>
                <a:effectLst/>
              </a:rPr>
              <a:t>Los </a:t>
            </a:r>
            <a:r>
              <a:rPr lang="es-ES" sz="4000" dirty="0">
                <a:solidFill>
                  <a:srgbClr val="C00000"/>
                </a:solidFill>
                <a:effectLst/>
              </a:rPr>
              <a:t>docentes quedamos </a:t>
            </a:r>
            <a:r>
              <a:rPr lang="es-ES" sz="4000" dirty="0" smtClean="0">
                <a:solidFill>
                  <a:srgbClr val="C00000"/>
                </a:solidFill>
                <a:effectLst/>
              </a:rPr>
              <a:t>en </a:t>
            </a:r>
            <a:r>
              <a:rPr lang="es-ES" sz="4000" dirty="0">
                <a:solidFill>
                  <a:srgbClr val="C00000"/>
                </a:solidFill>
                <a:effectLst/>
              </a:rPr>
              <a:t>un </a:t>
            </a:r>
            <a:r>
              <a:rPr lang="es-ES" sz="4000" dirty="0" smtClean="0">
                <a:solidFill>
                  <a:srgbClr val="C00000"/>
                </a:solidFill>
                <a:effectLst/>
              </a:rPr>
              <a:t>mayor</a:t>
            </a:r>
            <a:r>
              <a:rPr lang="es-ES" sz="4000" dirty="0">
                <a:solidFill>
                  <a:srgbClr val="C00000"/>
                </a:solidFill>
                <a:effectLst/>
              </a:rPr>
              <a:t> grado de exposición y solitarios ante tamaños conflictos</a:t>
            </a:r>
            <a:r>
              <a:rPr lang="es-ES" sz="4000" dirty="0" smtClean="0">
                <a:solidFill>
                  <a:srgbClr val="C00000"/>
                </a:solidFill>
                <a:effectLst/>
              </a:rPr>
              <a:t>.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02603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472608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rgbClr val="C00000"/>
                </a:solidFill>
                <a:effectLst/>
              </a:rPr>
              <a:t>Sin herramientas, desprotegidos del Estado y bajo un manto de sospecha, la tarea se va dificultando cada día más.</a:t>
            </a:r>
            <a:br>
              <a:rPr lang="es-ES" dirty="0">
                <a:solidFill>
                  <a:srgbClr val="C00000"/>
                </a:solidFill>
                <a:effectLst/>
              </a:rPr>
            </a:br>
            <a:r>
              <a:rPr lang="es-ES" dirty="0">
                <a:solidFill>
                  <a:srgbClr val="C00000"/>
                </a:solidFill>
                <a:effectLst/>
              </a:rPr>
              <a:t>Por responsabilidad del Ministerio las escuelas están deterioradas, faltan cargos, espacios y mantenimiento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.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8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C00000"/>
                </a:solidFill>
                <a:effectLst/>
              </a:rPr>
              <a:t/>
            </a:r>
            <a:br>
              <a:rPr lang="es-ES" sz="4000" dirty="0" smtClean="0">
                <a:solidFill>
                  <a:srgbClr val="C00000"/>
                </a:solidFill>
                <a:effectLst/>
              </a:rPr>
            </a:br>
            <a:r>
              <a:rPr lang="es-ES" sz="4400" dirty="0">
                <a:solidFill>
                  <a:srgbClr val="C00000"/>
                </a:solidFill>
                <a:effectLst/>
              </a:rPr>
              <a:t>Los reemplazos de dirección se cubren después de los </a:t>
            </a:r>
            <a:r>
              <a:rPr lang="es-ES" sz="4400" dirty="0" smtClean="0">
                <a:solidFill>
                  <a:srgbClr val="C00000"/>
                </a:solidFill>
                <a:effectLst/>
              </a:rPr>
              <a:t>10 días hábiles. </a:t>
            </a:r>
            <a:r>
              <a:rPr lang="es-ES" sz="4400" dirty="0">
                <a:solidFill>
                  <a:srgbClr val="C00000"/>
                </a:solidFill>
                <a:effectLst/>
              </a:rPr>
              <a:t>A veces la junta tarda mucho más para enviar el escalafón interno. </a:t>
            </a:r>
            <a:r>
              <a:rPr lang="es-ES" sz="4400" dirty="0" smtClean="0">
                <a:solidFill>
                  <a:srgbClr val="C00000"/>
                </a:solidFill>
                <a:effectLst/>
              </a:rPr>
              <a:t>A </a:t>
            </a:r>
            <a:r>
              <a:rPr lang="es-ES" sz="4400" dirty="0">
                <a:solidFill>
                  <a:srgbClr val="C00000"/>
                </a:solidFill>
                <a:effectLst/>
              </a:rPr>
              <a:t>la hora de un conflicto </a:t>
            </a:r>
            <a:r>
              <a:rPr lang="es-ES" sz="4400" dirty="0">
                <a:solidFill>
                  <a:srgbClr val="0070C0"/>
                </a:solidFill>
                <a:effectLst/>
              </a:rPr>
              <a:t>el Ministerio </a:t>
            </a:r>
            <a:br>
              <a:rPr lang="es-ES" sz="4400" dirty="0">
                <a:solidFill>
                  <a:srgbClr val="0070C0"/>
                </a:solidFill>
                <a:effectLst/>
              </a:rPr>
            </a:br>
            <a:r>
              <a:rPr lang="es-ES" sz="4400" dirty="0">
                <a:solidFill>
                  <a:srgbClr val="0070C0"/>
                </a:solidFill>
                <a:effectLst/>
              </a:rPr>
              <a:t>llega tarde y mal.</a:t>
            </a:r>
            <a:r>
              <a:rPr lang="es-ES" sz="4400" dirty="0">
                <a:solidFill>
                  <a:srgbClr val="C00000"/>
                </a:solidFill>
                <a:effectLst/>
              </a:rPr>
              <a:t/>
            </a:r>
            <a:br>
              <a:rPr lang="es-ES" sz="4400" dirty="0">
                <a:solidFill>
                  <a:srgbClr val="C00000"/>
                </a:solidFill>
                <a:effectLst/>
              </a:rPr>
            </a:br>
            <a:r>
              <a:rPr lang="es-ES" sz="4400" dirty="0">
                <a:solidFill>
                  <a:srgbClr val="C00000"/>
                </a:solidFill>
                <a:effectLst/>
              </a:rPr>
              <a:t>No nos protege, nos pone bajo sospecha</a:t>
            </a:r>
            <a:r>
              <a:rPr lang="es-ES" sz="4400" dirty="0" smtClean="0">
                <a:solidFill>
                  <a:srgbClr val="C00000"/>
                </a:solidFill>
                <a:effectLst/>
              </a:rPr>
              <a:t>.</a:t>
            </a:r>
            <a:r>
              <a:rPr lang="es-ES" sz="4400" dirty="0">
                <a:solidFill>
                  <a:srgbClr val="C00000"/>
                </a:solidFill>
                <a:effectLst/>
              </a:rPr>
              <a:t> 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388446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 fontScale="90000"/>
          </a:bodyPr>
          <a:lstStyle/>
          <a:p>
            <a:r>
              <a:rPr lang="es-ES" sz="4500" dirty="0">
                <a:solidFill>
                  <a:srgbClr val="C00000"/>
                </a:solidFill>
                <a:effectLst/>
              </a:rPr>
              <a:t>No implementa políticas preventivas y sostenidas para disminuir los conflictos y finalmente responsabiliza  de todo al cuerpo docente de cada institución.</a:t>
            </a:r>
            <a:r>
              <a:rPr lang="es-ES" sz="4000" dirty="0">
                <a:solidFill>
                  <a:srgbClr val="C00000"/>
                </a:solidFill>
                <a:effectLst/>
              </a:rPr>
              <a:t/>
            </a:r>
            <a:br>
              <a:rPr lang="es-ES" sz="4000" dirty="0">
                <a:solidFill>
                  <a:srgbClr val="C00000"/>
                </a:solidFill>
                <a:effectLst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03621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6992"/>
            <a:ext cx="4806272" cy="3225543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C00000"/>
                </a:solidFill>
                <a:effectLst/>
              </a:rPr>
              <a:t>Sostenemos que la escuela sigue siendo un </a:t>
            </a:r>
            <a:r>
              <a:rPr lang="es-ES" dirty="0" smtClean="0">
                <a:solidFill>
                  <a:srgbClr val="0070C0"/>
                </a:solidFill>
                <a:effectLst/>
              </a:rPr>
              <a:t>lugar de encuentro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, </a:t>
            </a:r>
            <a:r>
              <a:rPr lang="es-ES" dirty="0">
                <a:solidFill>
                  <a:srgbClr val="C00000"/>
                </a:solidFill>
                <a:effectLst/>
              </a:rPr>
              <a:t>de </a:t>
            </a:r>
            <a:r>
              <a:rPr lang="es-ES" dirty="0" smtClean="0">
                <a:solidFill>
                  <a:srgbClr val="0070C0"/>
                </a:solidFill>
                <a:effectLst/>
              </a:rPr>
              <a:t>aprendizajes, generador de lazos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, de </a:t>
            </a:r>
            <a:r>
              <a:rPr lang="es-ES" dirty="0" smtClean="0">
                <a:solidFill>
                  <a:srgbClr val="0070C0"/>
                </a:solidFill>
                <a:effectLst/>
              </a:rPr>
              <a:t>contención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 y sobre todo un </a:t>
            </a:r>
            <a:r>
              <a:rPr lang="es-ES" dirty="0" smtClean="0">
                <a:solidFill>
                  <a:srgbClr val="0070C0"/>
                </a:solidFill>
                <a:effectLst/>
              </a:rPr>
              <a:t>instrumento transformador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. </a:t>
            </a: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09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6616328" cy="4968552"/>
          </a:xfrm>
        </p:spPr>
      </p:pic>
    </p:spTree>
    <p:extLst>
      <p:ext uri="{BB962C8B-B14F-4D97-AF65-F5344CB8AC3E}">
        <p14:creationId xmlns:p14="http://schemas.microsoft.com/office/powerpoint/2010/main" val="188323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403244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C00000"/>
                </a:solidFill>
                <a:effectLst/>
              </a:rPr>
              <a:t>Según 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el </a:t>
            </a:r>
            <a:r>
              <a:rPr lang="es-ES" dirty="0">
                <a:solidFill>
                  <a:srgbClr val="C00000"/>
                </a:solidFill>
                <a:effectLst/>
              </a:rPr>
              <a:t>Observatorio de la Deuda Social Argentina, </a:t>
            </a:r>
            <a:r>
              <a:rPr lang="es-ES" dirty="0" smtClean="0">
                <a:solidFill>
                  <a:srgbClr val="C00000"/>
                </a:solidFill>
                <a:effectLst/>
              </a:rPr>
              <a:t/>
            </a:r>
            <a:br>
              <a:rPr lang="es-ES" dirty="0" smtClean="0">
                <a:solidFill>
                  <a:srgbClr val="C00000"/>
                </a:solidFill>
                <a:effectLst/>
              </a:rPr>
            </a:br>
            <a:r>
              <a:rPr lang="es-ES" dirty="0" smtClean="0">
                <a:solidFill>
                  <a:srgbClr val="C00000"/>
                </a:solidFill>
                <a:effectLst/>
              </a:rPr>
              <a:t>la </a:t>
            </a:r>
            <a:r>
              <a:rPr lang="es-ES" dirty="0">
                <a:solidFill>
                  <a:srgbClr val="C00000"/>
                </a:solidFill>
                <a:effectLst/>
              </a:rPr>
              <a:t>pobreza en la Argentina subió a </a:t>
            </a:r>
            <a:r>
              <a:rPr lang="es-ES" sz="6700" dirty="0">
                <a:solidFill>
                  <a:srgbClr val="0070C0"/>
                </a:solidFill>
                <a:effectLst/>
              </a:rPr>
              <a:t>32,9</a:t>
            </a:r>
            <a:r>
              <a:rPr lang="es-ES" dirty="0">
                <a:solidFill>
                  <a:srgbClr val="0070C0"/>
                </a:solidFill>
                <a:effectLst/>
              </a:rPr>
              <a:t>%</a:t>
            </a:r>
            <a:r>
              <a:rPr lang="es-ES" dirty="0">
                <a:solidFill>
                  <a:srgbClr val="C00000"/>
                </a:solidFill>
                <a:effectLst/>
              </a:rPr>
              <a:t>, en el 2017.</a:t>
            </a: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2" y="5396024"/>
            <a:ext cx="1944216" cy="13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5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672"/>
            <a:ext cx="3585130" cy="477004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3730426"/>
          </a:xfrm>
        </p:spPr>
        <p:txBody>
          <a:bodyPr>
            <a:noAutofit/>
          </a:bodyPr>
          <a:lstStyle/>
          <a:p>
            <a:r>
              <a:rPr lang="es-ES" sz="4500" dirty="0" smtClean="0">
                <a:solidFill>
                  <a:srgbClr val="C00000"/>
                </a:solidFill>
                <a:effectLst/>
              </a:rPr>
              <a:t>A nivel país alcanza </a:t>
            </a:r>
            <a:r>
              <a:rPr lang="es-ES" sz="4500" dirty="0">
                <a:solidFill>
                  <a:srgbClr val="C00000"/>
                </a:solidFill>
                <a:effectLst/>
              </a:rPr>
              <a:t>a </a:t>
            </a:r>
            <a:r>
              <a:rPr lang="es-ES" sz="4500" dirty="0" smtClean="0">
                <a:solidFill>
                  <a:srgbClr val="C00000"/>
                </a:solidFill>
                <a:effectLst/>
              </a:rPr>
              <a:t/>
            </a:r>
            <a:br>
              <a:rPr lang="es-ES" sz="4500" dirty="0" smtClean="0">
                <a:solidFill>
                  <a:srgbClr val="C00000"/>
                </a:solidFill>
                <a:effectLst/>
              </a:rPr>
            </a:br>
            <a:r>
              <a:rPr lang="es-ES" sz="6000" dirty="0" smtClean="0">
                <a:solidFill>
                  <a:srgbClr val="0070C0"/>
                </a:solidFill>
                <a:effectLst/>
              </a:rPr>
              <a:t>13</a:t>
            </a:r>
            <a:r>
              <a:rPr lang="es-ES" sz="4500" dirty="0" smtClean="0">
                <a:solidFill>
                  <a:srgbClr val="0070C0"/>
                </a:solidFill>
                <a:effectLst/>
              </a:rPr>
              <a:t> </a:t>
            </a:r>
            <a:r>
              <a:rPr lang="es-ES" sz="4500" dirty="0">
                <a:solidFill>
                  <a:srgbClr val="0070C0"/>
                </a:solidFill>
                <a:effectLst/>
              </a:rPr>
              <a:t>millones </a:t>
            </a:r>
            <a:r>
              <a:rPr lang="es-ES" sz="4500" dirty="0">
                <a:solidFill>
                  <a:srgbClr val="C00000"/>
                </a:solidFill>
                <a:effectLst/>
              </a:rPr>
              <a:t>de personas. </a:t>
            </a:r>
            <a:endParaRPr lang="es-ES" sz="4500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128051" y="5469743"/>
            <a:ext cx="439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*Se </a:t>
            </a:r>
            <a:r>
              <a:rPr lang="es-ES" sz="2500" dirty="0"/>
              <a:t>generaron 1.4 millones </a:t>
            </a:r>
            <a:endParaRPr lang="es-ES" sz="2500" dirty="0" smtClean="0"/>
          </a:p>
          <a:p>
            <a:r>
              <a:rPr lang="es-ES" sz="2500" dirty="0" smtClean="0"/>
              <a:t>de </a:t>
            </a:r>
            <a:r>
              <a:rPr lang="es-ES" sz="2500" dirty="0"/>
              <a:t>pobres en cinco meses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2243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4"/>
            <a:ext cx="3744912" cy="201702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C00000"/>
                </a:solidFill>
                <a:effectLst/>
              </a:rPr>
              <a:t>En el Gran Rosario, el índice de </a:t>
            </a:r>
            <a:r>
              <a:rPr lang="es-ES" dirty="0">
                <a:solidFill>
                  <a:srgbClr val="0070C0"/>
                </a:solidFill>
                <a:effectLst/>
              </a:rPr>
              <a:t>pobreza</a:t>
            </a:r>
            <a:r>
              <a:rPr lang="es-ES" dirty="0">
                <a:solidFill>
                  <a:srgbClr val="C00000"/>
                </a:solidFill>
                <a:effectLst/>
              </a:rPr>
              <a:t> llega al  </a:t>
            </a:r>
            <a:r>
              <a:rPr lang="es-ES" sz="6700" dirty="0">
                <a:solidFill>
                  <a:srgbClr val="0070C0"/>
                </a:solidFill>
                <a:effectLst/>
              </a:rPr>
              <a:t>26,7</a:t>
            </a:r>
            <a:r>
              <a:rPr lang="es-ES" dirty="0">
                <a:solidFill>
                  <a:srgbClr val="0070C0"/>
                </a:solidFill>
                <a:effectLst/>
              </a:rPr>
              <a:t>%.</a:t>
            </a:r>
            <a:r>
              <a:rPr lang="es-ES" dirty="0">
                <a:solidFill>
                  <a:srgbClr val="C00000"/>
                </a:solidFill>
                <a:effectLst/>
              </a:rPr>
              <a:t/>
            </a:r>
            <a:br>
              <a:rPr lang="es-ES" dirty="0">
                <a:solidFill>
                  <a:srgbClr val="C00000"/>
                </a:solidFill>
                <a:effectLst/>
              </a:rPr>
            </a:br>
            <a:r>
              <a:rPr lang="es-ES" dirty="0">
                <a:solidFill>
                  <a:srgbClr val="C00000"/>
                </a:solidFill>
                <a:effectLst/>
              </a:rPr>
              <a:t>Datos que se profundizan  con la creciente inflación,  la pérdida de empleo y la disminución del poder adquisitivo.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66837"/>
            <a:ext cx="3449960" cy="25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6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77072"/>
            <a:ext cx="3640604" cy="244233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solidFill>
                  <a:srgbClr val="C00000"/>
                </a:solidFill>
              </a:rPr>
              <a:t>Los chicos no son </a:t>
            </a:r>
            <a:br>
              <a:rPr lang="es-ES" sz="6000" dirty="0" smtClean="0">
                <a:solidFill>
                  <a:srgbClr val="C00000"/>
                </a:solidFill>
              </a:rPr>
            </a:br>
            <a:r>
              <a:rPr lang="es-ES" sz="6000" dirty="0" smtClean="0">
                <a:solidFill>
                  <a:srgbClr val="C00000"/>
                </a:solidFill>
              </a:rPr>
              <a:t>el problema,</a:t>
            </a:r>
            <a:br>
              <a:rPr lang="es-ES" sz="6000" dirty="0" smtClean="0">
                <a:solidFill>
                  <a:srgbClr val="C00000"/>
                </a:solidFill>
              </a:rPr>
            </a:br>
            <a:r>
              <a:rPr lang="es-ES" sz="6000" dirty="0" smtClean="0">
                <a:solidFill>
                  <a:srgbClr val="C00000"/>
                </a:solidFill>
              </a:rPr>
              <a:t>los chicos están </a:t>
            </a:r>
            <a:br>
              <a:rPr lang="es-ES" sz="6000" dirty="0" smtClean="0">
                <a:solidFill>
                  <a:srgbClr val="C00000"/>
                </a:solidFill>
              </a:rPr>
            </a:br>
            <a:r>
              <a:rPr lang="es-ES" sz="6000" dirty="0" smtClean="0">
                <a:solidFill>
                  <a:srgbClr val="C00000"/>
                </a:solidFill>
              </a:rPr>
              <a:t>en problemas</a:t>
            </a:r>
            <a:endParaRPr lang="es-E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2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832648"/>
          </a:xfrm>
        </p:spPr>
        <p:txBody>
          <a:bodyPr>
            <a:noAutofit/>
          </a:bodyPr>
          <a:lstStyle/>
          <a:p>
            <a:pPr algn="ctr"/>
            <a:r>
              <a:rPr lang="es-ES" sz="4500" dirty="0">
                <a:solidFill>
                  <a:srgbClr val="C00000"/>
                </a:solidFill>
                <a:effectLst/>
              </a:rPr>
              <a:t>En el Gran </a:t>
            </a:r>
            <a:r>
              <a:rPr lang="es-ES" sz="4500" dirty="0" smtClean="0">
                <a:solidFill>
                  <a:srgbClr val="C00000"/>
                </a:solidFill>
                <a:effectLst/>
              </a:rPr>
              <a:t>Rosario </a:t>
            </a:r>
            <a:r>
              <a:rPr lang="es-ES" sz="4500" dirty="0" smtClean="0">
                <a:solidFill>
                  <a:srgbClr val="0070C0"/>
                </a:solidFill>
                <a:effectLst/>
              </a:rPr>
              <a:t>50 </a:t>
            </a:r>
            <a:r>
              <a:rPr lang="es-ES" sz="4500" dirty="0">
                <a:solidFill>
                  <a:srgbClr val="0070C0"/>
                </a:solidFill>
                <a:effectLst/>
              </a:rPr>
              <a:t>mil familias</a:t>
            </a:r>
            <a:r>
              <a:rPr lang="es-ES" sz="4500" dirty="0">
                <a:solidFill>
                  <a:srgbClr val="C00000"/>
                </a:solidFill>
                <a:effectLst/>
              </a:rPr>
              <a:t> viven </a:t>
            </a:r>
            <a:r>
              <a:rPr lang="es-ES" sz="4500" dirty="0" smtClean="0">
                <a:solidFill>
                  <a:srgbClr val="C00000"/>
                </a:solidFill>
                <a:effectLst/>
              </a:rPr>
              <a:t>en </a:t>
            </a:r>
            <a:r>
              <a:rPr lang="es-ES" sz="4500" dirty="0" smtClean="0">
                <a:solidFill>
                  <a:srgbClr val="0070C0"/>
                </a:solidFill>
                <a:effectLst/>
              </a:rPr>
              <a:t>174</a:t>
            </a:r>
            <a:r>
              <a:rPr lang="es-ES" sz="4500" dirty="0">
                <a:solidFill>
                  <a:srgbClr val="0070C0"/>
                </a:solidFill>
                <a:effectLst/>
              </a:rPr>
              <a:t> asentamientos </a:t>
            </a:r>
            <a:r>
              <a:rPr lang="es-ES" sz="4500" dirty="0">
                <a:solidFill>
                  <a:srgbClr val="C00000"/>
                </a:solidFill>
                <a:effectLst/>
              </a:rPr>
              <a:t>informales, con múltiples </a:t>
            </a:r>
            <a:r>
              <a:rPr lang="es-ES" sz="4500" dirty="0" smtClean="0">
                <a:solidFill>
                  <a:srgbClr val="C00000"/>
                </a:solidFill>
                <a:effectLst/>
              </a:rPr>
              <a:t>déficit </a:t>
            </a:r>
            <a:r>
              <a:rPr lang="es-ES" sz="4500" dirty="0">
                <a:solidFill>
                  <a:srgbClr val="C00000"/>
                </a:solidFill>
                <a:effectLst/>
              </a:rPr>
              <a:t>en cuanto a condiciones de vida y hábitat, según el informe de TECHO.</a:t>
            </a:r>
            <a:endParaRPr lang="es-ES" sz="4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154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C00000"/>
                </a:solidFill>
                <a:effectLst/>
              </a:rPr>
              <a:t>El acceso a los servicios </a:t>
            </a:r>
            <a:r>
              <a:rPr lang="es-ES" dirty="0" smtClean="0">
                <a:solidFill>
                  <a:srgbClr val="C00000"/>
                </a:solidFill>
                <a:effectLst/>
              </a:rPr>
              <a:t/>
            </a:r>
            <a:br>
              <a:rPr lang="es-ES" dirty="0" smtClean="0">
                <a:solidFill>
                  <a:srgbClr val="C00000"/>
                </a:solidFill>
                <a:effectLst/>
              </a:rPr>
            </a:br>
            <a:r>
              <a:rPr lang="es-ES" dirty="0" smtClean="0">
                <a:solidFill>
                  <a:srgbClr val="C00000"/>
                </a:solidFill>
                <a:effectLst/>
              </a:rPr>
              <a:t>en estos asentamientos</a:t>
            </a:r>
            <a:br>
              <a:rPr lang="es-ES" dirty="0" smtClean="0">
                <a:solidFill>
                  <a:srgbClr val="C00000"/>
                </a:solidFill>
                <a:effectLst/>
              </a:rPr>
            </a:br>
            <a:r>
              <a:rPr lang="es-ES" sz="1000" dirty="0">
                <a:solidFill>
                  <a:srgbClr val="C00000"/>
                </a:solidFill>
                <a:effectLst/>
              </a:rPr>
              <a:t>,</a:t>
            </a:r>
            <a:r>
              <a:rPr lang="es-ES" dirty="0">
                <a:solidFill>
                  <a:srgbClr val="C00000"/>
                </a:solidFill>
                <a:effectLst/>
              </a:rPr>
              <a:t/>
            </a:r>
            <a:br>
              <a:rPr lang="es-ES" dirty="0">
                <a:solidFill>
                  <a:srgbClr val="C00000"/>
                </a:solidFill>
                <a:effectLst/>
              </a:rPr>
            </a:br>
            <a:r>
              <a:rPr lang="es-ES" sz="5000" u="sng" dirty="0" smtClean="0">
                <a:solidFill>
                  <a:srgbClr val="C00000"/>
                </a:solidFill>
                <a:effectLst/>
              </a:rPr>
              <a:t>Agua</a:t>
            </a:r>
            <a:r>
              <a:rPr lang="es-ES" u="sng" dirty="0" smtClean="0">
                <a:solidFill>
                  <a:srgbClr val="C00000"/>
                </a:solidFill>
                <a:effectLst/>
              </a:rPr>
              <a:t>:</a:t>
            </a:r>
            <a:r>
              <a:rPr lang="es-ES" dirty="0">
                <a:solidFill>
                  <a:srgbClr val="C00000"/>
                </a:solidFill>
                <a:effectLst/>
              </a:rPr>
              <a:t> </a:t>
            </a:r>
            <a:r>
              <a:rPr lang="es-ES" dirty="0" smtClean="0">
                <a:solidFill>
                  <a:srgbClr val="C00000"/>
                </a:solidFill>
                <a:effectLst/>
              </a:rPr>
              <a:t/>
            </a:r>
            <a:br>
              <a:rPr lang="es-ES" dirty="0" smtClean="0">
                <a:solidFill>
                  <a:srgbClr val="C00000"/>
                </a:solidFill>
                <a:effectLst/>
              </a:rPr>
            </a:br>
            <a:r>
              <a:rPr lang="es-ES" dirty="0" smtClean="0">
                <a:solidFill>
                  <a:srgbClr val="C00000"/>
                </a:solidFill>
                <a:effectLst/>
              </a:rPr>
              <a:t>Sólo </a:t>
            </a:r>
            <a:r>
              <a:rPr lang="es-ES" dirty="0">
                <a:solidFill>
                  <a:srgbClr val="C00000"/>
                </a:solidFill>
                <a:effectLst/>
              </a:rPr>
              <a:t>el </a:t>
            </a:r>
            <a:r>
              <a:rPr lang="es-ES" sz="5000" dirty="0" smtClean="0">
                <a:solidFill>
                  <a:srgbClr val="0070C0"/>
                </a:solidFill>
                <a:effectLst/>
              </a:rPr>
              <a:t>1,7</a:t>
            </a:r>
            <a:r>
              <a:rPr lang="es-ES" dirty="0" smtClean="0">
                <a:solidFill>
                  <a:srgbClr val="0070C0"/>
                </a:solidFill>
                <a:effectLst/>
              </a:rPr>
              <a:t>%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 es </a:t>
            </a:r>
            <a:r>
              <a:rPr lang="es-ES" dirty="0">
                <a:solidFill>
                  <a:srgbClr val="C00000"/>
                </a:solidFill>
                <a:effectLst/>
              </a:rPr>
              <a:t>usuario legítimo de la red de agua potable.</a:t>
            </a:r>
            <a:br>
              <a:rPr lang="es-ES" dirty="0">
                <a:solidFill>
                  <a:srgbClr val="C00000"/>
                </a:solidFill>
                <a:effectLst/>
              </a:rPr>
            </a:br>
            <a:r>
              <a:rPr lang="es-ES" sz="5000" dirty="0">
                <a:solidFill>
                  <a:srgbClr val="C00000"/>
                </a:solidFill>
                <a:effectLst/>
              </a:rPr>
              <a:t> </a:t>
            </a:r>
            <a:r>
              <a:rPr lang="es-ES" sz="5000" dirty="0">
                <a:solidFill>
                  <a:srgbClr val="0070C0"/>
                </a:solidFill>
                <a:effectLst/>
              </a:rPr>
              <a:t>78,7</a:t>
            </a:r>
            <a:r>
              <a:rPr lang="es-ES" dirty="0">
                <a:solidFill>
                  <a:srgbClr val="0070C0"/>
                </a:solidFill>
                <a:effectLst/>
              </a:rPr>
              <a:t>%</a:t>
            </a:r>
            <a:r>
              <a:rPr lang="es-ES" dirty="0">
                <a:solidFill>
                  <a:srgbClr val="C00000"/>
                </a:solidFill>
                <a:effectLst/>
              </a:rPr>
              <a:t> 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tiene </a:t>
            </a:r>
            <a:r>
              <a:rPr lang="es-ES" dirty="0">
                <a:solidFill>
                  <a:srgbClr val="C00000"/>
                </a:solidFill>
                <a:effectLst/>
              </a:rPr>
              <a:t>conexión irregular,</a:t>
            </a:r>
            <a:br>
              <a:rPr lang="es-ES" dirty="0">
                <a:solidFill>
                  <a:srgbClr val="C00000"/>
                </a:solidFill>
                <a:effectLst/>
              </a:rPr>
            </a:br>
            <a:r>
              <a:rPr lang="es-ES" sz="5000" dirty="0">
                <a:solidFill>
                  <a:srgbClr val="C00000"/>
                </a:solidFill>
                <a:effectLst/>
              </a:rPr>
              <a:t> </a:t>
            </a:r>
            <a:r>
              <a:rPr lang="es-ES" sz="5000" dirty="0">
                <a:solidFill>
                  <a:srgbClr val="0070C0"/>
                </a:solidFill>
                <a:effectLst/>
              </a:rPr>
              <a:t>7,5</a:t>
            </a:r>
            <a:r>
              <a:rPr lang="es-ES" dirty="0">
                <a:solidFill>
                  <a:srgbClr val="0070C0"/>
                </a:solidFill>
                <a:effectLst/>
              </a:rPr>
              <a:t>%</a:t>
            </a:r>
            <a:r>
              <a:rPr lang="es-ES" dirty="0">
                <a:solidFill>
                  <a:srgbClr val="C00000"/>
                </a:solidFill>
                <a:effectLst/>
              </a:rPr>
              <a:t> se provee de perforación domiciliaria o pozo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26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000" dirty="0" smtClean="0">
                <a:solidFill>
                  <a:srgbClr val="0070C0"/>
                </a:solidFill>
                <a:effectLst/>
              </a:rPr>
              <a:t>6,3</a:t>
            </a:r>
            <a:r>
              <a:rPr lang="es-ES" dirty="0">
                <a:solidFill>
                  <a:srgbClr val="0070C0"/>
                </a:solidFill>
                <a:effectLst/>
              </a:rPr>
              <a:t>%</a:t>
            </a:r>
            <a:r>
              <a:rPr lang="es-ES" dirty="0">
                <a:solidFill>
                  <a:srgbClr val="C00000"/>
                </a:solidFill>
                <a:effectLst/>
              </a:rPr>
              <a:t> lo hace a través 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de </a:t>
            </a:r>
            <a:r>
              <a:rPr lang="es-ES" dirty="0">
                <a:solidFill>
                  <a:srgbClr val="C00000"/>
                </a:solidFill>
                <a:effectLst/>
              </a:rPr>
              <a:t>camión cisterna que 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distribuye </a:t>
            </a:r>
            <a:r>
              <a:rPr lang="es-ES" dirty="0">
                <a:solidFill>
                  <a:srgbClr val="C00000"/>
                </a:solidFill>
                <a:effectLst/>
              </a:rPr>
              <a:t>el 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barrio.</a:t>
            </a:r>
            <a:r>
              <a:rPr lang="es-ES" dirty="0">
                <a:solidFill>
                  <a:srgbClr val="C00000"/>
                </a:solidFill>
                <a:effectLst/>
              </a:rPr>
              <a:t/>
            </a:r>
            <a:br>
              <a:rPr lang="es-ES" dirty="0">
                <a:solidFill>
                  <a:srgbClr val="C00000"/>
                </a:solidFill>
                <a:effectLst/>
              </a:rPr>
            </a:br>
            <a:r>
              <a:rPr lang="es-ES" sz="5000" dirty="0">
                <a:solidFill>
                  <a:srgbClr val="C00000"/>
                </a:solidFill>
                <a:effectLst/>
              </a:rPr>
              <a:t> </a:t>
            </a:r>
            <a:r>
              <a:rPr lang="es-ES" sz="5000" dirty="0">
                <a:solidFill>
                  <a:srgbClr val="0070C0"/>
                </a:solidFill>
                <a:effectLst/>
              </a:rPr>
              <a:t>3,4</a:t>
            </a:r>
            <a:r>
              <a:rPr lang="es-ES" dirty="0">
                <a:solidFill>
                  <a:srgbClr val="0070C0"/>
                </a:solidFill>
                <a:effectLst/>
              </a:rPr>
              <a:t>%</a:t>
            </a:r>
            <a:r>
              <a:rPr lang="es-ES" dirty="0">
                <a:solidFill>
                  <a:srgbClr val="C00000"/>
                </a:solidFill>
                <a:effectLst/>
              </a:rPr>
              <a:t> se abastece de un tanque comunitario. </a:t>
            </a:r>
            <a:r>
              <a:rPr lang="es-ES" dirty="0">
                <a:solidFill>
                  <a:srgbClr val="C00000"/>
                </a:solidFill>
                <a:effectLst/>
              </a:rPr>
              <a:t/>
            </a:r>
            <a:br>
              <a:rPr lang="es-ES" dirty="0">
                <a:solidFill>
                  <a:srgbClr val="C00000"/>
                </a:solidFill>
                <a:effectLst/>
              </a:rPr>
            </a:br>
            <a:r>
              <a:rPr lang="es-ES" sz="1300" dirty="0" smtClean="0">
                <a:solidFill>
                  <a:srgbClr val="C00000"/>
                </a:solidFill>
                <a:effectLst/>
              </a:rPr>
              <a:t>.</a:t>
            </a:r>
            <a:r>
              <a:rPr lang="es-ES" dirty="0">
                <a:solidFill>
                  <a:srgbClr val="C00000"/>
                </a:solidFill>
                <a:effectLst/>
              </a:rPr>
              <a:t/>
            </a:r>
            <a:br>
              <a:rPr lang="es-ES" dirty="0">
                <a:solidFill>
                  <a:srgbClr val="C00000"/>
                </a:solidFill>
                <a:effectLst/>
              </a:rPr>
            </a:br>
            <a:r>
              <a:rPr lang="es-ES" dirty="0">
                <a:solidFill>
                  <a:srgbClr val="C00000"/>
                </a:solidFill>
                <a:effectLst/>
              </a:rPr>
              <a:t>Aún hay 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escuelas </a:t>
            </a:r>
            <a:r>
              <a:rPr lang="es-ES" dirty="0">
                <a:solidFill>
                  <a:srgbClr val="C00000"/>
                </a:solidFill>
                <a:effectLst/>
              </a:rPr>
              <a:t>en la que los niños deben llevar botellas de agua </a:t>
            </a:r>
            <a:r>
              <a:rPr lang="es-ES" dirty="0" smtClean="0">
                <a:solidFill>
                  <a:srgbClr val="C00000"/>
                </a:solidFill>
                <a:effectLst/>
              </a:rPr>
              <a:t>para </a:t>
            </a:r>
            <a:r>
              <a:rPr lang="es-ES" dirty="0">
                <a:solidFill>
                  <a:srgbClr val="C00000"/>
                </a:solidFill>
                <a:effectLst/>
              </a:rPr>
              <a:t>tomar durante su turno</a:t>
            </a:r>
            <a:br>
              <a:rPr lang="es-ES" dirty="0">
                <a:solidFill>
                  <a:srgbClr val="C00000"/>
                </a:solidFill>
                <a:effectLst/>
              </a:rPr>
            </a:b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5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217</Words>
  <Application>Microsoft Office PowerPoint</Application>
  <PresentationFormat>Presentación en pantalla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Concurrencia</vt:lpstr>
      <vt:lpstr>ESCUELA Y DOCENTES  EN TIEMPOS DE  VIOLENCIA CRECIENTE</vt:lpstr>
      <vt:lpstr>Necesitamos un espacio para  debatir en cada escuela. Realizar jornadas gremiales,  unir los reclamos y ponerlos en la calle. </vt:lpstr>
      <vt:lpstr>Según el Observatorio de la Deuda Social Argentina,  la pobreza en la Argentina subió a 32,9%, en el 2017. </vt:lpstr>
      <vt:lpstr>A nivel país alcanza a  13 millones de personas. </vt:lpstr>
      <vt:lpstr>En el Gran Rosario, el índice de pobreza llega al  26,7%. Datos que se profundizan  con la creciente inflación,  la pérdida de empleo y la disminución del poder adquisitivo.</vt:lpstr>
      <vt:lpstr>Los chicos no son  el problema, los chicos están  en problemas</vt:lpstr>
      <vt:lpstr>En el Gran Rosario 50 mil familias viven en 174 asentamientos informales, con múltiples déficit en cuanto a condiciones de vida y hábitat, según el informe de TECHO.</vt:lpstr>
      <vt:lpstr>El acceso a los servicios  en estos asentamientos , Agua:  Sólo el 1,7% es usuario legítimo de la red de agua potable.  78,7% tiene conexión irregular,  7,5% se provee de perforación domiciliaria o pozo</vt:lpstr>
      <vt:lpstr>6,3% lo hace a través de camión cisterna que distribuye el barrio.  3,4% se abastece de un tanque comunitario.  . Aún hay escuelas en la que los niños deben llevar botellas de agua para tomar durante su turno </vt:lpstr>
      <vt:lpstr>Energía eléctrica: 9,8% es usuario de la red con medidor 87,9% tiene una conexión irregular, y 2,3% usa la red con medidor comunitario o social.</vt:lpstr>
      <vt:lpstr>En el mes de abril,  la canasta familiar era  de $23.340*</vt:lpstr>
      <vt:lpstr>La inflación de este año,  lleva un acumulado del 10%,  muy por encima del promedio de 1,5 mensual proyectado por el gobierno. La perspectiva para el año indicaría que la inflación anual superará holgadamente el 25% </vt:lpstr>
      <vt:lpstr>El poder adquisitivo de quienes aún tenemos un salario decrece. En los sectores con trabajo informal, temporal o desocupados, esto es aún mucho más grave. </vt:lpstr>
      <vt:lpstr>A la vez el sistema incentiva  permanentemente a la posesión de objetos de necesidad y superfluos con valores inaccesibles. Esto produce cada vez mayor frustración y enojo en la población juvenil. </vt:lpstr>
      <vt:lpstr>El entramado del narcotráfico ha cambiado la vida en los barrios:</vt:lpstr>
      <vt:lpstr>Creando adictos, soldaditos que abandonan la escuela, bandas, lucha por los territorios, revanchas, asesinatos de nuestros alumnos, tutelaje y hasta proyectos de vida para las familias en condiciones de mayor vulnerabilidad. Este perverso flagelo está derribando límites, códigos, vínculos familiares, vínculos escolares, y hasta la negación del otro como sujeto. </vt:lpstr>
      <vt:lpstr>El impacto  de este fenómeno hacia la vida escolar es de una magnitud que sentimos, padecemos pero aún tal vez, no podemos dimensionar y en muchos casos sentimos impotencia ante el abandono del Estado.   </vt:lpstr>
      <vt:lpstr>¿Oportunidad para quién?</vt:lpstr>
      <vt:lpstr>En una sociedad cada vez más desigual los lazos sociales se van deteriorando. La violencia atraviesa la escuela generando problemáticas que no podemos resolver. </vt:lpstr>
      <vt:lpstr>Los medios de comunicación no miden, a la hora de informar, exponiendo con crueldad determinados conflictos entre comunidad y escuela. Los docentes quedamos en un mayor grado de exposición y solitarios ante tamaños conflictos.</vt:lpstr>
      <vt:lpstr>Sin herramientas, desprotegidos del Estado y bajo un manto de sospecha, la tarea se va dificultando cada día más. Por responsabilidad del Ministerio las escuelas están deterioradas, faltan cargos, espacios y mantenimiento.</vt:lpstr>
      <vt:lpstr> Los reemplazos de dirección se cubren después de los 10 días hábiles. A veces la junta tarda mucho más para enviar el escalafón interno. A la hora de un conflicto el Ministerio  llega tarde y mal. No nos protege, nos pone bajo sospecha. </vt:lpstr>
      <vt:lpstr>No implementa políticas preventivas y sostenidas para disminuir los conflictos y finalmente responsabiliza  de todo al cuerpo docente de cada institución. </vt:lpstr>
      <vt:lpstr>Sostenemos que la escuela sigue siendo un lugar de encuentro, de aprendizajes, generador de lazos, de contención y sobre todo un instrumento transformador.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Y DOCENTES  EN TIEMPOS DE  VIOLENCIA CRECIENTE</dc:title>
  <dc:creator>usuario</dc:creator>
  <cp:lastModifiedBy>usuario</cp:lastModifiedBy>
  <cp:revision>15</cp:revision>
  <dcterms:created xsi:type="dcterms:W3CDTF">2017-06-01T12:45:42Z</dcterms:created>
  <dcterms:modified xsi:type="dcterms:W3CDTF">2017-06-01T16:01:20Z</dcterms:modified>
</cp:coreProperties>
</file>